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6" r:id="rId1"/>
  </p:sldMasterIdLst>
  <p:notesMasterIdLst>
    <p:notesMasterId r:id="rId14"/>
  </p:notesMasterIdLst>
  <p:sldIdLst>
    <p:sldId id="256" r:id="rId2"/>
    <p:sldId id="257" r:id="rId3"/>
    <p:sldId id="259" r:id="rId4"/>
    <p:sldId id="264" r:id="rId5"/>
    <p:sldId id="265" r:id="rId6"/>
    <p:sldId id="267" r:id="rId7"/>
    <p:sldId id="268" r:id="rId8"/>
    <p:sldId id="269" r:id="rId9"/>
    <p:sldId id="270" r:id="rId10"/>
    <p:sldId id="271" r:id="rId11"/>
    <p:sldId id="272" r:id="rId12"/>
    <p:sldId id="273" r:id="rId13"/>
  </p:sldIdLst>
  <p:sldSz cx="9144000" cy="6858000" type="screen4x3"/>
  <p:notesSz cx="6797675" cy="98742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C8E2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0" d="100"/>
          <a:sy n="100" d="100"/>
        </p:scale>
        <p:origin x="-1848" y="-24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5659" cy="493712"/>
          </a:xfrm>
          <a:prstGeom prst="rect">
            <a:avLst/>
          </a:prstGeom>
        </p:spPr>
        <p:txBody>
          <a:bodyPr vert="horz" lIns="93177" tIns="46589" rIns="93177" bIns="46589" rtlCol="0"/>
          <a:lstStyle>
            <a:lvl1pPr algn="l">
              <a:defRPr sz="1200"/>
            </a:lvl1pPr>
          </a:lstStyle>
          <a:p>
            <a:endParaRPr lang="lt-LT"/>
          </a:p>
        </p:txBody>
      </p:sp>
      <p:sp>
        <p:nvSpPr>
          <p:cNvPr id="3" name="Date Placeholder 2"/>
          <p:cNvSpPr>
            <a:spLocks noGrp="1"/>
          </p:cNvSpPr>
          <p:nvPr>
            <p:ph type="dt" idx="1"/>
          </p:nvPr>
        </p:nvSpPr>
        <p:spPr>
          <a:xfrm>
            <a:off x="3850443" y="1"/>
            <a:ext cx="2945659" cy="493712"/>
          </a:xfrm>
          <a:prstGeom prst="rect">
            <a:avLst/>
          </a:prstGeom>
        </p:spPr>
        <p:txBody>
          <a:bodyPr vert="horz" lIns="93177" tIns="46589" rIns="93177" bIns="46589" rtlCol="0"/>
          <a:lstStyle>
            <a:lvl1pPr algn="r">
              <a:defRPr sz="1200"/>
            </a:lvl1pPr>
          </a:lstStyle>
          <a:p>
            <a:fld id="{B71260E5-B885-45FE-A0C3-00DFD39E5E69}" type="datetimeFigureOut">
              <a:rPr lang="lt-LT" smtClean="0"/>
              <a:t>2014.03.19</a:t>
            </a:fld>
            <a:endParaRPr lang="lt-LT"/>
          </a:p>
        </p:txBody>
      </p:sp>
      <p:sp>
        <p:nvSpPr>
          <p:cNvPr id="4" name="Slide Image Placeholder 3"/>
          <p:cNvSpPr>
            <a:spLocks noGrp="1" noRot="1" noChangeAspect="1"/>
          </p:cNvSpPr>
          <p:nvPr>
            <p:ph type="sldImg" idx="2"/>
          </p:nvPr>
        </p:nvSpPr>
        <p:spPr>
          <a:xfrm>
            <a:off x="930275" y="739775"/>
            <a:ext cx="4937125" cy="3703638"/>
          </a:xfrm>
          <a:prstGeom prst="rect">
            <a:avLst/>
          </a:prstGeom>
          <a:noFill/>
          <a:ln w="12700">
            <a:solidFill>
              <a:prstClr val="black"/>
            </a:solidFill>
          </a:ln>
        </p:spPr>
        <p:txBody>
          <a:bodyPr vert="horz" lIns="93177" tIns="46589" rIns="93177" bIns="46589" rtlCol="0" anchor="ctr"/>
          <a:lstStyle/>
          <a:p>
            <a:endParaRPr lang="lt-LT"/>
          </a:p>
        </p:txBody>
      </p:sp>
      <p:sp>
        <p:nvSpPr>
          <p:cNvPr id="5" name="Notes Placeholder 4"/>
          <p:cNvSpPr>
            <a:spLocks noGrp="1"/>
          </p:cNvSpPr>
          <p:nvPr>
            <p:ph type="body" sz="quarter" idx="3"/>
          </p:nvPr>
        </p:nvSpPr>
        <p:spPr>
          <a:xfrm>
            <a:off x="679768" y="4690269"/>
            <a:ext cx="5438140" cy="4443412"/>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6" name="Footer Placeholder 5"/>
          <p:cNvSpPr>
            <a:spLocks noGrp="1"/>
          </p:cNvSpPr>
          <p:nvPr>
            <p:ph type="ftr" sz="quarter" idx="4"/>
          </p:nvPr>
        </p:nvSpPr>
        <p:spPr>
          <a:xfrm>
            <a:off x="0" y="9378825"/>
            <a:ext cx="2945659" cy="493712"/>
          </a:xfrm>
          <a:prstGeom prst="rect">
            <a:avLst/>
          </a:prstGeom>
        </p:spPr>
        <p:txBody>
          <a:bodyPr vert="horz" lIns="93177" tIns="46589" rIns="93177" bIns="46589" rtlCol="0" anchor="b"/>
          <a:lstStyle>
            <a:lvl1pPr algn="l">
              <a:defRPr sz="1200"/>
            </a:lvl1pPr>
          </a:lstStyle>
          <a:p>
            <a:endParaRPr lang="lt-LT"/>
          </a:p>
        </p:txBody>
      </p:sp>
      <p:sp>
        <p:nvSpPr>
          <p:cNvPr id="7" name="Slide Number Placeholder 6"/>
          <p:cNvSpPr>
            <a:spLocks noGrp="1"/>
          </p:cNvSpPr>
          <p:nvPr>
            <p:ph type="sldNum" sz="quarter" idx="5"/>
          </p:nvPr>
        </p:nvSpPr>
        <p:spPr>
          <a:xfrm>
            <a:off x="3850443" y="9378825"/>
            <a:ext cx="2945659" cy="493712"/>
          </a:xfrm>
          <a:prstGeom prst="rect">
            <a:avLst/>
          </a:prstGeom>
        </p:spPr>
        <p:txBody>
          <a:bodyPr vert="horz" lIns="93177" tIns="46589" rIns="93177" bIns="46589" rtlCol="0" anchor="b"/>
          <a:lstStyle>
            <a:lvl1pPr algn="r">
              <a:defRPr sz="1200"/>
            </a:lvl1pPr>
          </a:lstStyle>
          <a:p>
            <a:fld id="{A7073060-2684-42D3-BFA2-81F39CA1702B}" type="slidenum">
              <a:rPr lang="lt-LT" smtClean="0"/>
              <a:t>‹#›</a:t>
            </a:fld>
            <a:endParaRPr lang="lt-LT"/>
          </a:p>
        </p:txBody>
      </p:sp>
    </p:spTree>
    <p:extLst>
      <p:ext uri="{BB962C8B-B14F-4D97-AF65-F5344CB8AC3E}">
        <p14:creationId xmlns:p14="http://schemas.microsoft.com/office/powerpoint/2010/main" val="24688437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10"/>
          </p:nvPr>
        </p:nvSpPr>
        <p:spPr/>
        <p:txBody>
          <a:bodyPr/>
          <a:lstStyle/>
          <a:p>
            <a:fld id="{A7073060-2684-42D3-BFA2-81F39CA1702B}" type="slidenum">
              <a:rPr lang="lt-LT" smtClean="0"/>
              <a:t>1</a:t>
            </a:fld>
            <a:endParaRPr lang="lt-LT" dirty="0"/>
          </a:p>
        </p:txBody>
      </p:sp>
    </p:spTree>
    <p:extLst>
      <p:ext uri="{BB962C8B-B14F-4D97-AF65-F5344CB8AC3E}">
        <p14:creationId xmlns:p14="http://schemas.microsoft.com/office/powerpoint/2010/main" val="11749028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10"/>
          </p:nvPr>
        </p:nvSpPr>
        <p:spPr/>
        <p:txBody>
          <a:bodyPr/>
          <a:lstStyle/>
          <a:p>
            <a:fld id="{A7073060-2684-42D3-BFA2-81F39CA1702B}" type="slidenum">
              <a:rPr lang="lt-LT" smtClean="0"/>
              <a:t>4</a:t>
            </a:fld>
            <a:endParaRPr lang="lt-LT"/>
          </a:p>
        </p:txBody>
      </p:sp>
    </p:spTree>
    <p:extLst>
      <p:ext uri="{BB962C8B-B14F-4D97-AF65-F5344CB8AC3E}">
        <p14:creationId xmlns:p14="http://schemas.microsoft.com/office/powerpoint/2010/main" val="41620658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10"/>
          </p:nvPr>
        </p:nvSpPr>
        <p:spPr/>
        <p:txBody>
          <a:bodyPr/>
          <a:lstStyle/>
          <a:p>
            <a:fld id="{A7073060-2684-42D3-BFA2-81F39CA1702B}" type="slidenum">
              <a:rPr lang="lt-LT" smtClean="0"/>
              <a:t>5</a:t>
            </a:fld>
            <a:endParaRPr lang="lt-LT"/>
          </a:p>
        </p:txBody>
      </p:sp>
    </p:spTree>
    <p:extLst>
      <p:ext uri="{BB962C8B-B14F-4D97-AF65-F5344CB8AC3E}">
        <p14:creationId xmlns:p14="http://schemas.microsoft.com/office/powerpoint/2010/main" val="41620658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10"/>
          </p:nvPr>
        </p:nvSpPr>
        <p:spPr/>
        <p:txBody>
          <a:bodyPr/>
          <a:lstStyle/>
          <a:p>
            <a:fld id="{A7073060-2684-42D3-BFA2-81F39CA1702B}" type="slidenum">
              <a:rPr lang="lt-LT" smtClean="0"/>
              <a:t>6</a:t>
            </a:fld>
            <a:endParaRPr lang="lt-LT" dirty="0"/>
          </a:p>
        </p:txBody>
      </p:sp>
    </p:spTree>
    <p:extLst>
      <p:ext uri="{BB962C8B-B14F-4D97-AF65-F5344CB8AC3E}">
        <p14:creationId xmlns:p14="http://schemas.microsoft.com/office/powerpoint/2010/main" val="41620658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10"/>
          </p:nvPr>
        </p:nvSpPr>
        <p:spPr/>
        <p:txBody>
          <a:bodyPr/>
          <a:lstStyle/>
          <a:p>
            <a:fld id="{A7073060-2684-42D3-BFA2-81F39CA1702B}" type="slidenum">
              <a:rPr lang="lt-LT" smtClean="0"/>
              <a:t>7</a:t>
            </a:fld>
            <a:endParaRPr lang="lt-LT" dirty="0"/>
          </a:p>
        </p:txBody>
      </p:sp>
    </p:spTree>
    <p:extLst>
      <p:ext uri="{BB962C8B-B14F-4D97-AF65-F5344CB8AC3E}">
        <p14:creationId xmlns:p14="http://schemas.microsoft.com/office/powerpoint/2010/main" val="41620658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10"/>
          </p:nvPr>
        </p:nvSpPr>
        <p:spPr/>
        <p:txBody>
          <a:bodyPr/>
          <a:lstStyle/>
          <a:p>
            <a:fld id="{A7073060-2684-42D3-BFA2-81F39CA1702B}" type="slidenum">
              <a:rPr lang="lt-LT" smtClean="0"/>
              <a:t>8</a:t>
            </a:fld>
            <a:endParaRPr lang="lt-LT"/>
          </a:p>
        </p:txBody>
      </p:sp>
    </p:spTree>
    <p:extLst>
      <p:ext uri="{BB962C8B-B14F-4D97-AF65-F5344CB8AC3E}">
        <p14:creationId xmlns:p14="http://schemas.microsoft.com/office/powerpoint/2010/main" val="41620658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10"/>
          </p:nvPr>
        </p:nvSpPr>
        <p:spPr/>
        <p:txBody>
          <a:bodyPr/>
          <a:lstStyle/>
          <a:p>
            <a:fld id="{A7073060-2684-42D3-BFA2-81F39CA1702B}" type="slidenum">
              <a:rPr lang="lt-LT" smtClean="0"/>
              <a:t>9</a:t>
            </a:fld>
            <a:endParaRPr lang="lt-LT"/>
          </a:p>
        </p:txBody>
      </p:sp>
    </p:spTree>
    <p:extLst>
      <p:ext uri="{BB962C8B-B14F-4D97-AF65-F5344CB8AC3E}">
        <p14:creationId xmlns:p14="http://schemas.microsoft.com/office/powerpoint/2010/main" val="41620658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10"/>
          </p:nvPr>
        </p:nvSpPr>
        <p:spPr/>
        <p:txBody>
          <a:bodyPr/>
          <a:lstStyle/>
          <a:p>
            <a:fld id="{A7073060-2684-42D3-BFA2-81F39CA1702B}" type="slidenum">
              <a:rPr lang="lt-LT" smtClean="0"/>
              <a:t>10</a:t>
            </a:fld>
            <a:endParaRPr lang="lt-LT"/>
          </a:p>
        </p:txBody>
      </p:sp>
    </p:spTree>
    <p:extLst>
      <p:ext uri="{BB962C8B-B14F-4D97-AF65-F5344CB8AC3E}">
        <p14:creationId xmlns:p14="http://schemas.microsoft.com/office/powerpoint/2010/main" val="41620658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10"/>
          </p:nvPr>
        </p:nvSpPr>
        <p:spPr/>
        <p:txBody>
          <a:bodyPr/>
          <a:lstStyle/>
          <a:p>
            <a:fld id="{A7073060-2684-42D3-BFA2-81F39CA1702B}" type="slidenum">
              <a:rPr lang="lt-LT" smtClean="0"/>
              <a:t>11</a:t>
            </a:fld>
            <a:endParaRPr lang="lt-LT"/>
          </a:p>
        </p:txBody>
      </p:sp>
    </p:spTree>
    <p:extLst>
      <p:ext uri="{BB962C8B-B14F-4D97-AF65-F5344CB8AC3E}">
        <p14:creationId xmlns:p14="http://schemas.microsoft.com/office/powerpoint/2010/main" val="41620658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10"/>
          </p:nvPr>
        </p:nvSpPr>
        <p:spPr/>
        <p:txBody>
          <a:bodyPr/>
          <a:lstStyle/>
          <a:p>
            <a:fld id="{A7073060-2684-42D3-BFA2-81F39CA1702B}" type="slidenum">
              <a:rPr lang="lt-LT" smtClean="0"/>
              <a:t>12</a:t>
            </a:fld>
            <a:endParaRPr lang="lt-LT"/>
          </a:p>
        </p:txBody>
      </p:sp>
    </p:spTree>
    <p:extLst>
      <p:ext uri="{BB962C8B-B14F-4D97-AF65-F5344CB8AC3E}">
        <p14:creationId xmlns:p14="http://schemas.microsoft.com/office/powerpoint/2010/main" val="416206588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5787972"/>
            <a:ext cx="9147765" cy="1077115"/>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5C8E26"/>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6C9CF47F-1F4D-45A2-B717-962E1D04EDC8}" type="datetimeFigureOut">
              <a:rPr lang="en-US" smtClean="0"/>
              <a:t>3/19/2014</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97365AB8-C4B9-4D5A-A883-A0BD10B60C72}" type="slidenum">
              <a:rPr lang="en-US" smtClean="0"/>
              <a:t>‹#›</a:t>
            </a:fld>
            <a:endParaRPr lang="en-US"/>
          </a:p>
        </p:txBody>
      </p:sp>
      <p:pic>
        <p:nvPicPr>
          <p:cNvPr id="13" name="Picture 2" descr="C:\Users\svecias\Desktop\visa.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133475" y="5814999"/>
            <a:ext cx="1847851" cy="10500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6C9CF47F-1F4D-45A2-B717-962E1D04EDC8}" type="datetimeFigureOut">
              <a:rPr lang="en-US" smtClean="0"/>
              <a:t>3/19/2014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97365AB8-C4B9-4D5A-A883-A0BD10B60C72}" type="slidenum">
              <a:rPr lang="en-US" smtClean="0"/>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6C9CF47F-1F4D-45A2-B717-962E1D04EDC8}" type="datetimeFigureOut">
              <a:rPr lang="en-US" smtClean="0"/>
              <a:t>3/19/2014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97365AB8-C4B9-4D5A-A883-A0BD10B60C72}" type="slidenum">
              <a:rPr lang="en-US" smtClean="0"/>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6C9CF47F-1F4D-45A2-B717-962E1D04EDC8}" type="datetimeFigureOut">
              <a:rPr lang="en-US" smtClean="0"/>
              <a:t>3/19/2014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97365AB8-C4B9-4D5A-A883-A0BD10B60C72}" type="slidenum">
              <a:rPr lang="en-US" smtClean="0"/>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6C9CF47F-1F4D-45A2-B717-962E1D04EDC8}" type="datetimeFigureOut">
              <a:rPr lang="en-US" smtClean="0"/>
              <a:t>3/19/2014</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97365AB8-C4B9-4D5A-A883-A0BD10B60C72}"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6C9CF47F-1F4D-45A2-B717-962E1D04EDC8}" type="datetimeFigureOut">
              <a:rPr lang="en-US" smtClean="0"/>
              <a:t>3/19/2014</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97365AB8-C4B9-4D5A-A883-A0BD10B60C72}" type="slidenum">
              <a:rPr lang="en-US" smtClean="0"/>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6C9CF47F-1F4D-45A2-B717-962E1D04EDC8}" type="datetimeFigureOut">
              <a:rPr lang="en-US" smtClean="0"/>
              <a:t>3/19/2014</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97365AB8-C4B9-4D5A-A883-A0BD10B60C7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6C9CF47F-1F4D-45A2-B717-962E1D04EDC8}" type="datetimeFigureOut">
              <a:rPr lang="en-US" smtClean="0"/>
              <a:t>3/19/2014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97365AB8-C4B9-4D5A-A883-A0BD10B60C72}"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6C9CF47F-1F4D-45A2-B717-962E1D04EDC8}" type="datetimeFigureOut">
              <a:rPr lang="en-US" smtClean="0"/>
              <a:t>3/19/2014</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97365AB8-C4B9-4D5A-A883-A0BD10B60C72}" type="slidenum">
              <a:rPr lang="en-US" smtClean="0"/>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6C9CF47F-1F4D-45A2-B717-962E1D04EDC8}" type="datetimeFigureOut">
              <a:rPr lang="en-US" smtClean="0"/>
              <a:t>3/19/2014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97365AB8-C4B9-4D5A-A883-A0BD10B60C72}"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6C9CF47F-1F4D-45A2-B717-962E1D04EDC8}" type="datetimeFigureOut">
              <a:rPr lang="en-US" smtClean="0"/>
              <a:t>3/19/2014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97365AB8-C4B9-4D5A-A883-A0BD10B60C72}"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5C8E26"/>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6C9CF47F-1F4D-45A2-B717-962E1D04EDC8}" type="datetimeFigureOut">
              <a:rPr lang="en-US" smtClean="0"/>
              <a:t>3/19/2014</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97365AB8-C4B9-4D5A-A883-A0BD10B60C72}" type="slidenum">
              <a:rPr lang="en-US" smtClean="0"/>
              <a:t>‹#›</a:t>
            </a:fld>
            <a:endParaRPr lang="en-US"/>
          </a:p>
        </p:txBody>
      </p:sp>
      <p:pic>
        <p:nvPicPr>
          <p:cNvPr id="11" name="Picture 2" descr="C:\Users\svecias\Desktop\visa.jpg"/>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9236" y="5787738"/>
            <a:ext cx="2028538" cy="1108205"/>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6.jpeg"/><Relationship Id="rId4" Type="http://schemas.openxmlformats.org/officeDocument/2006/relationships/image" Target="../media/image5.jpg"/></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752600"/>
            <a:ext cx="7905958" cy="2743200"/>
          </a:xfrm>
        </p:spPr>
        <p:txBody>
          <a:bodyPr>
            <a:normAutofit/>
          </a:bodyPr>
          <a:lstStyle/>
          <a:p>
            <a:r>
              <a:rPr lang="lv-LV" sz="2000" dirty="0" smtClean="0"/>
              <a:t>Europos Sąjungos mokymosi visą gyvenimą programa, KA4 projektas</a:t>
            </a:r>
            <a:br>
              <a:rPr lang="lv-LV" sz="2000" dirty="0" smtClean="0"/>
            </a:br>
            <a:r>
              <a:rPr lang="lv-LV" sz="2200" b="1" i="1" dirty="0" smtClean="0"/>
              <a:t/>
            </a:r>
            <a:br>
              <a:rPr lang="lv-LV" sz="2200" b="1" i="1" dirty="0" smtClean="0"/>
            </a:br>
            <a:r>
              <a:rPr lang="lv-LV" sz="2200" i="1" dirty="0" smtClean="0"/>
              <a:t>Sklaida ir panaudojimas per bibliotekas- sėkmingi ir tvarūs Mokymosi visą gyvenimą programos rezultatai </a:t>
            </a:r>
            <a:r>
              <a:rPr lang="lv-LV" sz="3200" dirty="0" smtClean="0"/>
              <a:t/>
            </a:r>
            <a:br>
              <a:rPr lang="lv-LV" sz="3200" dirty="0" smtClean="0"/>
            </a:br>
            <a:r>
              <a:rPr lang="lv-LV" sz="2200" dirty="0" smtClean="0"/>
              <a:t> </a:t>
            </a:r>
            <a:br>
              <a:rPr lang="lv-LV" sz="2200" dirty="0" smtClean="0"/>
            </a:br>
            <a:r>
              <a:rPr lang="lv-LV" sz="2200" dirty="0" smtClean="0"/>
              <a:t>2012 lapkritis - 2014 spalis</a:t>
            </a:r>
            <a:endParaRPr lang="en-US" sz="2200" dirty="0"/>
          </a:p>
        </p:txBody>
      </p:sp>
      <p:sp>
        <p:nvSpPr>
          <p:cNvPr id="3" name="Subtitle 2"/>
          <p:cNvSpPr>
            <a:spLocks noGrp="1"/>
          </p:cNvSpPr>
          <p:nvPr>
            <p:ph type="subTitle" idx="1"/>
          </p:nvPr>
        </p:nvSpPr>
        <p:spPr>
          <a:xfrm>
            <a:off x="1981200" y="5795045"/>
            <a:ext cx="6934200" cy="1199704"/>
          </a:xfrm>
        </p:spPr>
        <p:txBody>
          <a:bodyPr/>
          <a:lstStyle/>
          <a:p>
            <a:endParaRPr lang="lv-LV" dirty="0" smtClean="0"/>
          </a:p>
          <a:p>
            <a:pPr algn="r"/>
            <a:r>
              <a:rPr lang="lv-LV" sz="1600" dirty="0" smtClean="0"/>
              <a:t>531194-LLP-2012-LV-KA4-KA4MP</a:t>
            </a:r>
            <a:endParaRPr lang="en-US" sz="1600"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86400" y="152400"/>
            <a:ext cx="3581410" cy="1485900"/>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1000" y="4343400"/>
            <a:ext cx="1066800" cy="1066800"/>
          </a:xfrm>
          <a:prstGeom prst="rect">
            <a:avLst/>
          </a:prstGeom>
        </p:spPr>
      </p:pic>
      <p:sp>
        <p:nvSpPr>
          <p:cNvPr id="7" name="Rectangle 6"/>
          <p:cNvSpPr/>
          <p:nvPr/>
        </p:nvSpPr>
        <p:spPr>
          <a:xfrm>
            <a:off x="1842083" y="4763869"/>
            <a:ext cx="4107215" cy="369332"/>
          </a:xfrm>
          <a:prstGeom prst="rect">
            <a:avLst/>
          </a:prstGeom>
        </p:spPr>
        <p:txBody>
          <a:bodyPr wrap="none">
            <a:spAutoFit/>
          </a:bodyPr>
          <a:lstStyle/>
          <a:p>
            <a:r>
              <a:rPr lang="en-US" b="1" i="1" dirty="0" smtClean="0">
                <a:solidFill>
                  <a:schemeClr val="accent3">
                    <a:lumMod val="50000"/>
                  </a:schemeClr>
                </a:solidFill>
              </a:rPr>
              <a:t>Social</a:t>
            </a:r>
            <a:r>
              <a:rPr lang="lt-LT" b="1" i="1" dirty="0" err="1" smtClean="0">
                <a:solidFill>
                  <a:schemeClr val="accent3">
                    <a:lumMod val="50000"/>
                  </a:schemeClr>
                </a:solidFill>
              </a:rPr>
              <a:t>inių</a:t>
            </a:r>
            <a:r>
              <a:rPr lang="lt-LT" b="1" i="1" dirty="0" smtClean="0">
                <a:solidFill>
                  <a:schemeClr val="accent3">
                    <a:lumMod val="50000"/>
                  </a:schemeClr>
                </a:solidFill>
              </a:rPr>
              <a:t> inovacijų fondas, Lietuva</a:t>
            </a:r>
            <a:endParaRPr lang="lt-LT" b="1" i="1" dirty="0">
              <a:solidFill>
                <a:schemeClr val="accent3">
                  <a:lumMod val="50000"/>
                </a:schemeClr>
              </a:solidFill>
            </a:endParaRPr>
          </a:p>
        </p:txBody>
      </p:sp>
      <p:pic>
        <p:nvPicPr>
          <p:cNvPr id="1026" name="Picture 2" descr="C:\Users\svecias\Desktop\visa.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66800" y="5860455"/>
            <a:ext cx="1981201" cy="10261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448059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143000"/>
            <a:ext cx="8610599" cy="4495801"/>
          </a:xfrm>
        </p:spPr>
        <p:txBody>
          <a:bodyPr>
            <a:noAutofit/>
          </a:bodyPr>
          <a:lstStyle/>
          <a:p>
            <a:pPr algn="just">
              <a:spcBef>
                <a:spcPts val="600"/>
              </a:spcBef>
              <a:buClr>
                <a:srgbClr val="D8551A"/>
              </a:buClr>
              <a:buFont typeface="Wingdings" pitchFamily="2" charset="2"/>
              <a:buChar char="§"/>
            </a:pPr>
            <a:r>
              <a:rPr lang="lt-LT" sz="2000" dirty="0" smtClean="0"/>
              <a:t>Geriausias pavyzdys Europos finansavimo programa švietimo ir mokymo srityse, Mokymosi visą gyvenimą programa (MVG) leidžia asmenims visais jų gyvenimo etapais siekti jų mokymosi visoje Europoje. Tai yra programa apimanti įvairias švietimo ir mokymo iniciatyvas.  MVG yra suskirstyta į keturias sektoriaus paprogrames ir keturias taip vadinamas „universalias“ programas.</a:t>
            </a:r>
            <a:endParaRPr lang="lt-LT" sz="2000" dirty="0"/>
          </a:p>
          <a:p>
            <a:pPr algn="just">
              <a:spcBef>
                <a:spcPts val="600"/>
              </a:spcBef>
              <a:buClr>
                <a:srgbClr val="D8551A"/>
              </a:buClr>
              <a:buFont typeface="Wingdings" pitchFamily="2" charset="2"/>
              <a:buChar char="§"/>
            </a:pPr>
            <a:r>
              <a:rPr lang="lt-LT" sz="2000" dirty="0" smtClean="0"/>
              <a:t>Švietimo, garso bei vaizdo ir kultūros agentūros vykdomoji įstaiga (EACEA) yra atsakinga už tam tikras mokymosi visą gyvenimą programos dalis, kuri yra prižiūrima iš savo „tėvų“  Švietimo ir kultūros generalinio </a:t>
            </a:r>
            <a:r>
              <a:rPr lang="lt-LT" sz="2000" dirty="0" err="1" smtClean="0"/>
              <a:t>direktoriato</a:t>
            </a:r>
            <a:r>
              <a:rPr lang="lt-LT" sz="2000" dirty="0" smtClean="0"/>
              <a:t> (DG EAC).</a:t>
            </a:r>
            <a:endParaRPr lang="lt-LT" sz="2000" dirty="0"/>
          </a:p>
        </p:txBody>
      </p:sp>
      <p:sp>
        <p:nvSpPr>
          <p:cNvPr id="2" name="Title 1"/>
          <p:cNvSpPr>
            <a:spLocks noGrp="1"/>
          </p:cNvSpPr>
          <p:nvPr>
            <p:ph type="title"/>
          </p:nvPr>
        </p:nvSpPr>
        <p:spPr>
          <a:xfrm>
            <a:off x="0" y="152400"/>
            <a:ext cx="9171264" cy="762000"/>
          </a:xfrm>
        </p:spPr>
        <p:txBody>
          <a:bodyPr>
            <a:noAutofit/>
          </a:bodyPr>
          <a:lstStyle/>
          <a:p>
            <a:pPr algn="ctr"/>
            <a:r>
              <a:rPr lang="lt-LT" sz="2400" b="1" dirty="0" smtClean="0">
                <a:solidFill>
                  <a:srgbClr val="7030A0"/>
                </a:solidFill>
              </a:rPr>
              <a:t>Informacija apie mokymosi visą gyvenimą programą </a:t>
            </a:r>
            <a:br>
              <a:rPr lang="lt-LT" sz="2400" b="1" dirty="0" smtClean="0">
                <a:solidFill>
                  <a:srgbClr val="7030A0"/>
                </a:solidFill>
              </a:rPr>
            </a:br>
            <a:r>
              <a:rPr lang="lt-LT" sz="2400" b="1" dirty="0" smtClean="0">
                <a:solidFill>
                  <a:srgbClr val="7030A0"/>
                </a:solidFill>
              </a:rPr>
              <a:t>2007-2013</a:t>
            </a:r>
            <a:endParaRPr lang="lt-LT" sz="2400" dirty="0">
              <a:solidFill>
                <a:srgbClr val="7030A0"/>
              </a:solidFill>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64562" y="5858312"/>
            <a:ext cx="2479438" cy="1028700"/>
          </a:xfrm>
          <a:prstGeom prst="rect">
            <a:avLst/>
          </a:prstGeom>
        </p:spPr>
      </p:pic>
    </p:spTree>
    <p:extLst>
      <p:ext uri="{BB962C8B-B14F-4D97-AF65-F5344CB8AC3E}">
        <p14:creationId xmlns:p14="http://schemas.microsoft.com/office/powerpoint/2010/main" val="8267754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245" y="1295400"/>
            <a:ext cx="9067800" cy="4370715"/>
          </a:xfrm>
        </p:spPr>
        <p:txBody>
          <a:bodyPr>
            <a:normAutofit/>
          </a:bodyPr>
          <a:lstStyle/>
          <a:p>
            <a:pPr marL="84138" indent="0" fontAlgn="base">
              <a:buClr>
                <a:srgbClr val="C00000"/>
              </a:buClr>
              <a:buNone/>
            </a:pPr>
            <a:r>
              <a:rPr lang="en-US" sz="2000" dirty="0" err="1" smtClean="0"/>
              <a:t>Atskiros</a:t>
            </a:r>
            <a:r>
              <a:rPr lang="en-US" sz="2000" dirty="0" smtClean="0"/>
              <a:t> p</a:t>
            </a:r>
            <a:r>
              <a:rPr lang="lt-LT" sz="2000" dirty="0" err="1" smtClean="0"/>
              <a:t>apogramės</a:t>
            </a:r>
            <a:r>
              <a:rPr lang="lt-LT" sz="2000" dirty="0" smtClean="0"/>
              <a:t> </a:t>
            </a:r>
            <a:r>
              <a:rPr lang="lt-LT" sz="2000" dirty="0"/>
              <a:t>sutelkia dėmesį į šiuos </a:t>
            </a:r>
            <a:r>
              <a:rPr lang="lt-LT" sz="2000" dirty="0" smtClean="0"/>
              <a:t>švietimo </a:t>
            </a:r>
            <a:r>
              <a:rPr lang="lt-LT" sz="2000" dirty="0"/>
              <a:t>ir mokymo etapus ir tęsia ankstesnes programas</a:t>
            </a:r>
            <a:r>
              <a:rPr lang="lt-LT" sz="2000" dirty="0" smtClean="0"/>
              <a:t>:</a:t>
            </a:r>
          </a:p>
          <a:p>
            <a:pPr marL="84138" indent="0" fontAlgn="base">
              <a:buClr>
                <a:srgbClr val="C00000"/>
              </a:buClr>
              <a:buNone/>
            </a:pPr>
            <a:endParaRPr lang="lt-LT" sz="2000" dirty="0"/>
          </a:p>
          <a:p>
            <a:pPr marL="427038" indent="-342900">
              <a:buFont typeface="Wingdings" panose="05000000000000000000" pitchFamily="2" charset="2"/>
              <a:buChar char="ü"/>
            </a:pPr>
            <a:r>
              <a:rPr lang="lt-LT" sz="2000" dirty="0" err="1" smtClean="0"/>
              <a:t>Comenius-</a:t>
            </a:r>
            <a:r>
              <a:rPr lang="lt-LT" sz="2000" dirty="0" smtClean="0"/>
              <a:t> </a:t>
            </a:r>
            <a:r>
              <a:rPr lang="lt-LT" sz="2000" dirty="0"/>
              <a:t>mokyklinis </a:t>
            </a:r>
            <a:r>
              <a:rPr lang="lt-LT" sz="2000" dirty="0" smtClean="0"/>
              <a:t>ugdymas</a:t>
            </a:r>
          </a:p>
          <a:p>
            <a:pPr marL="427038" indent="-342900">
              <a:buFont typeface="Wingdings" panose="05000000000000000000" pitchFamily="2" charset="2"/>
              <a:buChar char="ü"/>
            </a:pPr>
            <a:r>
              <a:rPr lang="lt-LT" sz="2000" dirty="0" err="1" smtClean="0"/>
              <a:t>Erasmus-</a:t>
            </a:r>
            <a:r>
              <a:rPr lang="lt-LT" sz="2000" dirty="0" smtClean="0"/>
              <a:t> </a:t>
            </a:r>
            <a:r>
              <a:rPr lang="lt-LT" sz="2000" dirty="0"/>
              <a:t>aukštasis </a:t>
            </a:r>
            <a:r>
              <a:rPr lang="lt-LT" sz="2000" dirty="0" smtClean="0"/>
              <a:t>mokslas</a:t>
            </a:r>
          </a:p>
          <a:p>
            <a:pPr marL="427038" indent="-342900">
              <a:buFont typeface="Wingdings" panose="05000000000000000000" pitchFamily="2" charset="2"/>
              <a:buChar char="ü"/>
            </a:pPr>
            <a:r>
              <a:rPr lang="lt-LT" sz="2000" dirty="0" smtClean="0"/>
              <a:t>Leonardo </a:t>
            </a:r>
            <a:r>
              <a:rPr lang="lt-LT" sz="2000" dirty="0" err="1" smtClean="0"/>
              <a:t>da</a:t>
            </a:r>
            <a:r>
              <a:rPr lang="lt-LT" sz="2000" dirty="0" smtClean="0"/>
              <a:t> </a:t>
            </a:r>
            <a:r>
              <a:rPr lang="lt-LT" sz="2000" dirty="0" err="1" smtClean="0"/>
              <a:t>Vinci-</a:t>
            </a:r>
            <a:r>
              <a:rPr lang="lt-LT" sz="2000" dirty="0" smtClean="0"/>
              <a:t> profesinis švietimas ir mokymasis</a:t>
            </a:r>
          </a:p>
          <a:p>
            <a:pPr marL="427038" indent="-342900">
              <a:buFont typeface="Wingdings" panose="05000000000000000000" pitchFamily="2" charset="2"/>
              <a:buChar char="ü"/>
            </a:pPr>
            <a:r>
              <a:rPr lang="lt-LT" sz="2000" dirty="0" err="1" smtClean="0"/>
              <a:t>Grundtvig-</a:t>
            </a:r>
            <a:r>
              <a:rPr lang="lt-LT" sz="2000" dirty="0" smtClean="0"/>
              <a:t> suaugusiųjų švietimas</a:t>
            </a:r>
            <a:endParaRPr lang="en-US" sz="2000" dirty="0"/>
          </a:p>
        </p:txBody>
      </p:sp>
      <p:sp>
        <p:nvSpPr>
          <p:cNvPr id="2" name="Title 1"/>
          <p:cNvSpPr>
            <a:spLocks noGrp="1"/>
          </p:cNvSpPr>
          <p:nvPr>
            <p:ph type="title"/>
          </p:nvPr>
        </p:nvSpPr>
        <p:spPr>
          <a:xfrm>
            <a:off x="3145" y="9525"/>
            <a:ext cx="9144000" cy="990600"/>
          </a:xfrm>
        </p:spPr>
        <p:txBody>
          <a:bodyPr>
            <a:normAutofit/>
          </a:bodyPr>
          <a:lstStyle/>
          <a:p>
            <a:pPr algn="ctr"/>
            <a:r>
              <a:rPr lang="lt-LT" sz="2400" dirty="0" smtClean="0">
                <a:solidFill>
                  <a:srgbClr val="7030A0"/>
                </a:solidFill>
              </a:rPr>
              <a:t/>
            </a:r>
            <a:br>
              <a:rPr lang="lt-LT" sz="2400" dirty="0" smtClean="0">
                <a:solidFill>
                  <a:srgbClr val="7030A0"/>
                </a:solidFill>
              </a:rPr>
            </a:br>
            <a:r>
              <a:rPr lang="lt-LT" sz="2400" dirty="0" smtClean="0">
                <a:solidFill>
                  <a:srgbClr val="7030A0"/>
                </a:solidFill>
              </a:rPr>
              <a:t>Paprogramių programų sektorius MVG programoje</a:t>
            </a:r>
            <a:endParaRPr lang="en-US" sz="2400" b="1" dirty="0">
              <a:solidFill>
                <a:srgbClr val="7030A0"/>
              </a:solidFill>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53200" y="5818515"/>
            <a:ext cx="2362210" cy="980063"/>
          </a:xfrm>
          <a:prstGeom prst="rect">
            <a:avLst/>
          </a:prstGeom>
        </p:spPr>
      </p:pic>
    </p:spTree>
    <p:extLst>
      <p:ext uri="{BB962C8B-B14F-4D97-AF65-F5344CB8AC3E}">
        <p14:creationId xmlns:p14="http://schemas.microsoft.com/office/powerpoint/2010/main" val="159877733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3336" y="947695"/>
            <a:ext cx="8991600" cy="4876800"/>
          </a:xfrm>
        </p:spPr>
        <p:txBody>
          <a:bodyPr>
            <a:normAutofit/>
          </a:bodyPr>
          <a:lstStyle/>
          <a:p>
            <a:pPr marL="176212" indent="0" fontAlgn="base">
              <a:buClr>
                <a:srgbClr val="C00000"/>
              </a:buClr>
              <a:buNone/>
            </a:pPr>
            <a:endParaRPr lang="lt-LT" sz="2000" dirty="0" smtClean="0"/>
          </a:p>
          <a:p>
            <a:pPr marL="176212" indent="0" fontAlgn="base">
              <a:buClr>
                <a:srgbClr val="C00000"/>
              </a:buClr>
              <a:buNone/>
            </a:pPr>
            <a:r>
              <a:rPr lang="lt-LT" sz="2000" dirty="0" smtClean="0"/>
              <a:t>Skersinės programos siekia papildyti paprogrames ir užtikrinti, kad pasiektų galimus geriausius rezultatus.  Jomis siekiama užtikrinti Europos </a:t>
            </a:r>
            <a:r>
              <a:rPr lang="lt-LT" sz="2000" dirty="0"/>
              <a:t>bendradarbiavimą  srityse, </a:t>
            </a:r>
            <a:r>
              <a:rPr lang="lt-LT" sz="2000" dirty="0" smtClean="0"/>
              <a:t>apimančias dvi </a:t>
            </a:r>
            <a:r>
              <a:rPr lang="lt-LT" sz="2000" dirty="0"/>
              <a:t>ar </a:t>
            </a:r>
            <a:r>
              <a:rPr lang="lt-LT" sz="2000" dirty="0" smtClean="0"/>
              <a:t>daugiau paprogrames.  Be to, siekia skatinti kokybę ir skaidrumą valstybių narių švietimo ir mokymosi sistemose.</a:t>
            </a:r>
          </a:p>
          <a:p>
            <a:pPr marL="176212" indent="0" fontAlgn="base">
              <a:buClr>
                <a:srgbClr val="C00000"/>
              </a:buClr>
              <a:buNone/>
            </a:pPr>
            <a:endParaRPr lang="lt-LT" sz="2000" dirty="0" smtClean="0"/>
          </a:p>
          <a:p>
            <a:pPr marL="176212" indent="0" fontAlgn="base">
              <a:buClr>
                <a:srgbClr val="C00000"/>
              </a:buClr>
              <a:buNone/>
            </a:pPr>
            <a:r>
              <a:rPr lang="lt-LT" sz="2000" dirty="0" smtClean="0"/>
              <a:t>Keturios pagrindinės veiklos koncentruojasi į:</a:t>
            </a:r>
          </a:p>
          <a:p>
            <a:pPr marL="461962" indent="-285750" fontAlgn="base">
              <a:buClr>
                <a:srgbClr val="C00000"/>
              </a:buClr>
            </a:pPr>
            <a:r>
              <a:rPr lang="lt-LT" sz="2000" dirty="0" smtClean="0"/>
              <a:t>Politikos bendradarbiavimą ir inovacijas</a:t>
            </a:r>
          </a:p>
          <a:p>
            <a:pPr marL="461962" indent="-285750" fontAlgn="base">
              <a:buClr>
                <a:srgbClr val="C00000"/>
              </a:buClr>
            </a:pPr>
            <a:r>
              <a:rPr lang="lt-LT" sz="2000" dirty="0" smtClean="0"/>
              <a:t>Kalbas</a:t>
            </a:r>
          </a:p>
          <a:p>
            <a:pPr marL="461962" indent="-285750" fontAlgn="base">
              <a:buClr>
                <a:srgbClr val="C00000"/>
              </a:buClr>
            </a:pPr>
            <a:r>
              <a:rPr lang="lt-LT" sz="2000" dirty="0" smtClean="0"/>
              <a:t>Informacines ir ryšių technologijas- IRT</a:t>
            </a:r>
          </a:p>
          <a:p>
            <a:pPr marL="461962" indent="-285750" fontAlgn="base">
              <a:buClr>
                <a:srgbClr val="C00000"/>
              </a:buClr>
            </a:pPr>
            <a:r>
              <a:rPr lang="lt-LT" sz="2000" dirty="0" smtClean="0"/>
              <a:t>Rezultatų sklaidą ir panaudojimą</a:t>
            </a:r>
          </a:p>
        </p:txBody>
      </p:sp>
      <p:sp>
        <p:nvSpPr>
          <p:cNvPr id="2" name="Title 1"/>
          <p:cNvSpPr>
            <a:spLocks noGrp="1"/>
          </p:cNvSpPr>
          <p:nvPr>
            <p:ph type="title"/>
          </p:nvPr>
        </p:nvSpPr>
        <p:spPr>
          <a:xfrm>
            <a:off x="-53436" y="228600"/>
            <a:ext cx="9144000" cy="924475"/>
          </a:xfrm>
        </p:spPr>
        <p:txBody>
          <a:bodyPr>
            <a:noAutofit/>
          </a:bodyPr>
          <a:lstStyle/>
          <a:p>
            <a:pPr algn="ctr"/>
            <a:r>
              <a:rPr lang="lt-LT" sz="2400" b="1" dirty="0" smtClean="0">
                <a:solidFill>
                  <a:srgbClr val="7030A0"/>
                </a:solidFill>
              </a:rPr>
              <a:t>Skersinės programos Mokymosi visą gyvenimą programoje</a:t>
            </a:r>
            <a:endParaRPr lang="en-US" sz="2400" b="1" dirty="0">
              <a:solidFill>
                <a:srgbClr val="7030A0"/>
              </a:solidFill>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81790" y="5907647"/>
            <a:ext cx="2362210" cy="980063"/>
          </a:xfrm>
          <a:prstGeom prst="rect">
            <a:avLst/>
          </a:prstGeom>
        </p:spPr>
      </p:pic>
      <p:pic>
        <p:nvPicPr>
          <p:cNvPr id="7" name="Picture 2" descr="C:\Users\svecias\Desktop\visa.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2999" y="4657724"/>
            <a:ext cx="3905215" cy="1514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17900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1" y="941715"/>
            <a:ext cx="9067799" cy="4876800"/>
          </a:xfrm>
        </p:spPr>
        <p:txBody>
          <a:bodyPr>
            <a:normAutofit lnSpcReduction="10000"/>
          </a:bodyPr>
          <a:lstStyle/>
          <a:p>
            <a:pPr>
              <a:lnSpc>
                <a:spcPct val="120000"/>
              </a:lnSpc>
              <a:spcBef>
                <a:spcPts val="600"/>
              </a:spcBef>
              <a:spcAft>
                <a:spcPts val="600"/>
              </a:spcAft>
              <a:buClr>
                <a:srgbClr val="C00000"/>
              </a:buClr>
              <a:buFont typeface="Wingdings" pitchFamily="2" charset="2"/>
              <a:buChar char="§"/>
            </a:pPr>
            <a:r>
              <a:rPr lang="lt-LT" sz="2000" dirty="0" err="1" smtClean="0"/>
              <a:t>Jean</a:t>
            </a:r>
            <a:r>
              <a:rPr lang="lt-LT" sz="2000" dirty="0" smtClean="0"/>
              <a:t> </a:t>
            </a:r>
            <a:r>
              <a:rPr lang="lt-LT" sz="2000" dirty="0" err="1" smtClean="0"/>
              <a:t>Monnet</a:t>
            </a:r>
            <a:r>
              <a:rPr lang="lt-LT" sz="2000" dirty="0" smtClean="0"/>
              <a:t> programa taip pat patenka į MVG programos skėtį, kaip papildomas sektorius skersinėse programose. </a:t>
            </a:r>
            <a:r>
              <a:rPr lang="lt-LT" sz="2000" dirty="0" err="1" smtClean="0"/>
              <a:t>Jean</a:t>
            </a:r>
            <a:r>
              <a:rPr lang="lt-LT" sz="2000" dirty="0" smtClean="0"/>
              <a:t> </a:t>
            </a:r>
            <a:r>
              <a:rPr lang="lt-LT" sz="2000" dirty="0" err="1" smtClean="0"/>
              <a:t>Monnet</a:t>
            </a:r>
            <a:r>
              <a:rPr lang="lt-LT" sz="2000" dirty="0" smtClean="0"/>
              <a:t> programa skatina mokymąsi, apmąstymus </a:t>
            </a:r>
            <a:r>
              <a:rPr lang="lt-LT" sz="2000" dirty="0"/>
              <a:t>ir </a:t>
            </a:r>
            <a:r>
              <a:rPr lang="lt-LT" sz="2000" dirty="0" smtClean="0"/>
              <a:t>diskusijas </a:t>
            </a:r>
            <a:r>
              <a:rPr lang="lt-LT" sz="2000" dirty="0"/>
              <a:t>aukštojo mokslo </a:t>
            </a:r>
            <a:r>
              <a:rPr lang="lt-LT" sz="2000" dirty="0" smtClean="0"/>
              <a:t>institucijose Europos </a:t>
            </a:r>
            <a:r>
              <a:rPr lang="lt-LT" sz="2000" dirty="0"/>
              <a:t>integracijos </a:t>
            </a:r>
            <a:r>
              <a:rPr lang="lt-LT" sz="2000" dirty="0" smtClean="0"/>
              <a:t>procese.</a:t>
            </a:r>
            <a:endParaRPr lang="lt-LT" sz="2000" dirty="0"/>
          </a:p>
          <a:p>
            <a:pPr>
              <a:lnSpc>
                <a:spcPct val="120000"/>
              </a:lnSpc>
              <a:spcBef>
                <a:spcPts val="600"/>
              </a:spcBef>
              <a:spcAft>
                <a:spcPts val="600"/>
              </a:spcAft>
              <a:buClr>
                <a:srgbClr val="C00000"/>
              </a:buClr>
              <a:buFont typeface="Wingdings" pitchFamily="2" charset="2"/>
              <a:buChar char="§"/>
            </a:pPr>
            <a:r>
              <a:rPr lang="lt-LT" sz="2000" dirty="0" err="1" smtClean="0"/>
              <a:t>Eurydice</a:t>
            </a:r>
            <a:r>
              <a:rPr lang="lt-LT" sz="2000" dirty="0" smtClean="0"/>
              <a:t> yra </a:t>
            </a:r>
            <a:r>
              <a:rPr lang="lt-LT" sz="2000" dirty="0"/>
              <a:t>institucinis tinklas, rinkimo, stebėjimo, perdirbimo ir </a:t>
            </a:r>
            <a:r>
              <a:rPr lang="lt-LT" sz="2000" dirty="0" smtClean="0"/>
              <a:t>patikimo platinimo, </a:t>
            </a:r>
            <a:r>
              <a:rPr lang="lt-LT" sz="2000" dirty="0"/>
              <a:t>ir lengvai palyginamos informacijos apie švietimo sistemas ir politiką visoje Europoje. Nors </a:t>
            </a:r>
            <a:r>
              <a:rPr lang="lt-LT" sz="2000" dirty="0" err="1" smtClean="0"/>
              <a:t>Eurydice</a:t>
            </a:r>
            <a:r>
              <a:rPr lang="lt-LT" sz="2000" dirty="0" smtClean="0"/>
              <a:t> yra MVG programos skersinių </a:t>
            </a:r>
            <a:r>
              <a:rPr lang="lt-LT" sz="2000" dirty="0"/>
              <a:t>programų </a:t>
            </a:r>
            <a:r>
              <a:rPr lang="lt-LT" sz="2000" dirty="0" smtClean="0"/>
              <a:t>dalis, ji </a:t>
            </a:r>
            <a:r>
              <a:rPr lang="lt-LT" sz="2000" dirty="0"/>
              <a:t>neteikia finansinės paramos ar </a:t>
            </a:r>
            <a:r>
              <a:rPr lang="lt-LT" sz="2000" dirty="0" smtClean="0"/>
              <a:t>projektų fondams. </a:t>
            </a:r>
            <a:r>
              <a:rPr lang="lt-LT" sz="2000" dirty="0" err="1" smtClean="0"/>
              <a:t>Eurydice</a:t>
            </a:r>
            <a:r>
              <a:rPr lang="lt-LT" sz="2000" dirty="0" smtClean="0"/>
              <a:t> </a:t>
            </a:r>
            <a:r>
              <a:rPr lang="lt-LT" sz="2000" dirty="0"/>
              <a:t>yra tinklas, </a:t>
            </a:r>
            <a:r>
              <a:rPr lang="lt-LT" sz="2000" dirty="0" smtClean="0"/>
              <a:t>kurį sudaro </a:t>
            </a:r>
            <a:r>
              <a:rPr lang="lt-LT" sz="2000" u="sng" dirty="0" smtClean="0"/>
              <a:t>Europos padalinys </a:t>
            </a:r>
            <a:r>
              <a:rPr lang="lt-LT" sz="2000" dirty="0"/>
              <a:t>bei </a:t>
            </a:r>
            <a:r>
              <a:rPr lang="lt-LT" sz="2000" u="sng" dirty="0" smtClean="0"/>
              <a:t>Nacionalinis padalinys</a:t>
            </a:r>
            <a:r>
              <a:rPr lang="lt-LT" sz="2000" dirty="0" smtClean="0"/>
              <a:t>. </a:t>
            </a:r>
            <a:r>
              <a:rPr lang="lt-LT" sz="2000" dirty="0"/>
              <a:t>Europos </a:t>
            </a:r>
            <a:r>
              <a:rPr lang="lt-LT" sz="2000" dirty="0" smtClean="0"/>
              <a:t>padaliniai </a:t>
            </a:r>
            <a:r>
              <a:rPr lang="lt-LT" sz="2000" dirty="0"/>
              <a:t>yra </a:t>
            </a:r>
            <a:r>
              <a:rPr lang="lt-LT" sz="2000" dirty="0" smtClean="0"/>
              <a:t>finansuojami </a:t>
            </a:r>
            <a:r>
              <a:rPr lang="lt-LT" sz="2000" dirty="0"/>
              <a:t>Europos Komisijos, o nacionaliniai padaliniai </a:t>
            </a:r>
            <a:r>
              <a:rPr lang="lt-LT" sz="2000" dirty="0" smtClean="0"/>
              <a:t>finansuojami vyriausybės. Padaliniai </a:t>
            </a:r>
            <a:r>
              <a:rPr lang="lt-LT" sz="2000" dirty="0"/>
              <a:t>taip pat gali gauti finansinę paramą iš Europos Komisijos.</a:t>
            </a:r>
            <a:endParaRPr lang="lt-LT" sz="2000" dirty="0" smtClean="0"/>
          </a:p>
          <a:p>
            <a:pPr>
              <a:lnSpc>
                <a:spcPct val="120000"/>
              </a:lnSpc>
              <a:spcBef>
                <a:spcPts val="600"/>
              </a:spcBef>
              <a:spcAft>
                <a:spcPts val="600"/>
              </a:spcAft>
              <a:buClr>
                <a:srgbClr val="C00000"/>
              </a:buClr>
              <a:buFont typeface="Wingdings" pitchFamily="2" charset="2"/>
              <a:buChar char="§"/>
            </a:pPr>
            <a:endParaRPr lang="lt-LT" sz="1400" dirty="0"/>
          </a:p>
        </p:txBody>
      </p:sp>
      <p:sp>
        <p:nvSpPr>
          <p:cNvPr id="2" name="Title 1"/>
          <p:cNvSpPr>
            <a:spLocks noGrp="1"/>
          </p:cNvSpPr>
          <p:nvPr>
            <p:ph type="title"/>
          </p:nvPr>
        </p:nvSpPr>
        <p:spPr>
          <a:xfrm>
            <a:off x="0" y="0"/>
            <a:ext cx="9144000" cy="924475"/>
          </a:xfrm>
        </p:spPr>
        <p:txBody>
          <a:bodyPr>
            <a:normAutofit/>
          </a:bodyPr>
          <a:lstStyle/>
          <a:p>
            <a:pPr algn="ctr"/>
            <a:r>
              <a:rPr lang="lt-LT" sz="2400" b="1" dirty="0" smtClean="0">
                <a:solidFill>
                  <a:srgbClr val="7030A0"/>
                </a:solidFill>
              </a:rPr>
              <a:t/>
            </a:r>
            <a:br>
              <a:rPr lang="lt-LT" sz="2400" b="1" dirty="0" smtClean="0">
                <a:solidFill>
                  <a:srgbClr val="7030A0"/>
                </a:solidFill>
              </a:rPr>
            </a:br>
            <a:r>
              <a:rPr lang="lt-LT" sz="2400" dirty="0" smtClean="0">
                <a:solidFill>
                  <a:srgbClr val="7030A0"/>
                </a:solidFill>
              </a:rPr>
              <a:t>MVG programos kitos programos </a:t>
            </a:r>
            <a:endParaRPr lang="en-US" sz="2400" b="1" dirty="0">
              <a:solidFill>
                <a:srgbClr val="7030A0"/>
              </a:solidFill>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81790" y="5818515"/>
            <a:ext cx="2362210" cy="980063"/>
          </a:xfrm>
          <a:prstGeom prst="rect">
            <a:avLst/>
          </a:prstGeom>
        </p:spPr>
      </p:pic>
    </p:spTree>
    <p:extLst>
      <p:ext uri="{BB962C8B-B14F-4D97-AF65-F5344CB8AC3E}">
        <p14:creationId xmlns:p14="http://schemas.microsoft.com/office/powerpoint/2010/main" val="35247395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4776" y="1066800"/>
            <a:ext cx="9067799" cy="4876800"/>
          </a:xfrm>
        </p:spPr>
        <p:txBody>
          <a:bodyPr>
            <a:normAutofit/>
          </a:bodyPr>
          <a:lstStyle/>
          <a:p>
            <a:pPr marL="0" lvl="0" indent="0" fontAlgn="base">
              <a:buClr>
                <a:srgbClr val="C00000"/>
              </a:buClr>
              <a:buNone/>
            </a:pPr>
            <a:r>
              <a:rPr lang="lt-LT" sz="2000" i="1" dirty="0" smtClean="0"/>
              <a:t>K</a:t>
            </a:r>
            <a:r>
              <a:rPr lang="en-GB" sz="2000" i="1" dirty="0" smtClean="0"/>
              <a:t>iekvienas </a:t>
            </a:r>
            <a:r>
              <a:rPr lang="lt-LT" sz="2000" i="1" dirty="0" smtClean="0"/>
              <a:t>MVG</a:t>
            </a:r>
            <a:r>
              <a:rPr lang="en-GB" sz="2000" i="1" dirty="0" smtClean="0"/>
              <a:t> </a:t>
            </a:r>
            <a:r>
              <a:rPr lang="en-GB" sz="2000" i="1" dirty="0"/>
              <a:t>projektas </a:t>
            </a:r>
            <a:r>
              <a:rPr lang="lt-LT" sz="2000" i="1" dirty="0" smtClean="0"/>
              <a:t>susideda iš </a:t>
            </a:r>
            <a:r>
              <a:rPr lang="en-GB" sz="2000" i="1" dirty="0" err="1"/>
              <a:t>kelet</a:t>
            </a:r>
            <a:r>
              <a:rPr lang="lt-LT" sz="2000" i="1" dirty="0"/>
              <a:t>o</a:t>
            </a:r>
            <a:r>
              <a:rPr lang="en-GB" sz="2000" i="1" dirty="0"/>
              <a:t> </a:t>
            </a:r>
            <a:r>
              <a:rPr lang="en-GB" sz="2000" i="1" dirty="0" err="1" smtClean="0"/>
              <a:t>pagrindin</a:t>
            </a:r>
            <a:r>
              <a:rPr lang="lt-LT" sz="2000" i="1" dirty="0" err="1" smtClean="0"/>
              <a:t>ių</a:t>
            </a:r>
            <a:r>
              <a:rPr lang="en-GB" sz="2000" i="1" dirty="0" smtClean="0"/>
              <a:t> </a:t>
            </a:r>
            <a:r>
              <a:rPr lang="en-GB" sz="2000" i="1" dirty="0" err="1" smtClean="0"/>
              <a:t>gyvenimo</a:t>
            </a:r>
            <a:r>
              <a:rPr lang="en-GB" sz="2000" i="1" dirty="0" smtClean="0"/>
              <a:t> </a:t>
            </a:r>
            <a:r>
              <a:rPr lang="en-GB" sz="2000" i="1" dirty="0" err="1" smtClean="0"/>
              <a:t>etap</a:t>
            </a:r>
            <a:r>
              <a:rPr lang="lt-LT" sz="2000" i="1" dirty="0" smtClean="0"/>
              <a:t>ų:</a:t>
            </a:r>
            <a:endParaRPr lang="lt-LT" sz="2000" i="1" dirty="0" smtClean="0">
              <a:solidFill>
                <a:schemeClr val="accent2">
                  <a:lumMod val="75000"/>
                </a:schemeClr>
              </a:solidFill>
            </a:endParaRPr>
          </a:p>
          <a:p>
            <a:pPr marL="1440000" indent="-285750" fontAlgn="base">
              <a:buClr>
                <a:srgbClr val="C00000"/>
              </a:buClr>
            </a:pPr>
            <a:r>
              <a:rPr lang="lt-LT" sz="2000" i="1" dirty="0" smtClean="0"/>
              <a:t>Valdymas</a:t>
            </a:r>
          </a:p>
          <a:p>
            <a:pPr marL="1440000" indent="-285750" fontAlgn="base">
              <a:buClr>
                <a:srgbClr val="C00000"/>
              </a:buClr>
            </a:pPr>
            <a:r>
              <a:rPr lang="lt-LT" sz="2000" i="1" dirty="0" smtClean="0"/>
              <a:t>Plėtra</a:t>
            </a:r>
          </a:p>
          <a:p>
            <a:pPr marL="1440000" indent="-285750" fontAlgn="base">
              <a:buClr>
                <a:srgbClr val="C00000"/>
              </a:buClr>
            </a:pPr>
            <a:r>
              <a:rPr lang="lt-LT" sz="2000" i="1" dirty="0" smtClean="0"/>
              <a:t>Vertinimas/ kokybės užtikrinimas</a:t>
            </a:r>
          </a:p>
          <a:p>
            <a:pPr marL="1440000" indent="-285750" fontAlgn="base">
              <a:buClr>
                <a:srgbClr val="C00000"/>
              </a:buClr>
            </a:pPr>
            <a:r>
              <a:rPr lang="lt-LT" sz="2000" i="1" dirty="0" err="1" smtClean="0"/>
              <a:t>Valorization</a:t>
            </a:r>
            <a:r>
              <a:rPr lang="lt-LT" sz="2000" i="1" dirty="0" smtClean="0"/>
              <a:t>= Panaudojimas ir sklaida</a:t>
            </a:r>
            <a:endParaRPr lang="lt-LT" sz="2000" i="1" dirty="0"/>
          </a:p>
          <a:p>
            <a:pPr marL="1073150" lvl="0" indent="0" fontAlgn="base">
              <a:buClr>
                <a:srgbClr val="C00000"/>
              </a:buClr>
              <a:buNone/>
            </a:pPr>
            <a:endParaRPr lang="en-GB" sz="2000" i="1" dirty="0" smtClean="0">
              <a:solidFill>
                <a:schemeClr val="accent2">
                  <a:lumMod val="75000"/>
                </a:schemeClr>
              </a:solidFill>
            </a:endParaRPr>
          </a:p>
          <a:p>
            <a:pPr marL="646113" indent="-285750">
              <a:tabLst>
                <a:tab pos="360363" algn="l"/>
              </a:tabLst>
            </a:pPr>
            <a:r>
              <a:rPr lang="lt-LT" sz="2000" dirty="0" smtClean="0">
                <a:solidFill>
                  <a:srgbClr val="FF0000"/>
                </a:solidFill>
              </a:rPr>
              <a:t>„ </a:t>
            </a:r>
            <a:r>
              <a:rPr lang="lt-LT" sz="2000" dirty="0" err="1" smtClean="0">
                <a:solidFill>
                  <a:srgbClr val="FF0000"/>
                </a:solidFill>
              </a:rPr>
              <a:t>Valorisation</a:t>
            </a:r>
            <a:r>
              <a:rPr lang="lt-LT" sz="2000" dirty="0" smtClean="0">
                <a:solidFill>
                  <a:srgbClr val="FF0000"/>
                </a:solidFill>
              </a:rPr>
              <a:t>“ yra prancūziškas terminas, reiškiantis „panaudojimas ir sklaida“. Šios dvi sąvokos yra kartais pakaitomis naudojamos angliškame kontekste ES </a:t>
            </a:r>
            <a:r>
              <a:rPr lang="lt-LT" sz="2000" dirty="0">
                <a:solidFill>
                  <a:srgbClr val="FF0000"/>
                </a:solidFill>
              </a:rPr>
              <a:t>m</a:t>
            </a:r>
            <a:r>
              <a:rPr lang="lt-LT" sz="2000" dirty="0" smtClean="0">
                <a:solidFill>
                  <a:srgbClr val="FF0000"/>
                </a:solidFill>
              </a:rPr>
              <a:t>okymosi visą gyvenimą programoje ir pirmtakių kontekste.</a:t>
            </a:r>
            <a:endParaRPr lang="lt-LT" sz="2000" dirty="0">
              <a:solidFill>
                <a:srgbClr val="FF0000"/>
              </a:solidFill>
            </a:endParaRPr>
          </a:p>
        </p:txBody>
      </p:sp>
      <p:sp>
        <p:nvSpPr>
          <p:cNvPr id="2" name="Title 1"/>
          <p:cNvSpPr>
            <a:spLocks noGrp="1"/>
          </p:cNvSpPr>
          <p:nvPr>
            <p:ph type="title"/>
          </p:nvPr>
        </p:nvSpPr>
        <p:spPr>
          <a:xfrm>
            <a:off x="0" y="0"/>
            <a:ext cx="9144000" cy="924475"/>
          </a:xfrm>
        </p:spPr>
        <p:txBody>
          <a:bodyPr>
            <a:normAutofit/>
          </a:bodyPr>
          <a:lstStyle/>
          <a:p>
            <a:pPr algn="ctr"/>
            <a:r>
              <a:rPr lang="lt-LT" sz="2400" b="1" dirty="0" smtClean="0">
                <a:solidFill>
                  <a:srgbClr val="7030A0"/>
                </a:solidFill>
              </a:rPr>
              <a:t/>
            </a:r>
            <a:br>
              <a:rPr lang="lt-LT" sz="2400" b="1" dirty="0" smtClean="0">
                <a:solidFill>
                  <a:srgbClr val="7030A0"/>
                </a:solidFill>
              </a:rPr>
            </a:br>
            <a:r>
              <a:rPr lang="lt-LT" sz="2400" b="1" dirty="0" smtClean="0">
                <a:solidFill>
                  <a:srgbClr val="7030A0"/>
                </a:solidFill>
              </a:rPr>
              <a:t>Pagrindiniai įgyvendinimo etapai MVG projekte</a:t>
            </a:r>
            <a:endParaRPr lang="en-US" sz="2400" b="1" dirty="0">
              <a:solidFill>
                <a:srgbClr val="7030A0"/>
              </a:solidFill>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81790" y="5867400"/>
            <a:ext cx="2362210" cy="980063"/>
          </a:xfrm>
          <a:prstGeom prst="rect">
            <a:avLst/>
          </a:prstGeom>
        </p:spPr>
      </p:pic>
    </p:spTree>
    <p:extLst>
      <p:ext uri="{BB962C8B-B14F-4D97-AF65-F5344CB8AC3E}">
        <p14:creationId xmlns:p14="http://schemas.microsoft.com/office/powerpoint/2010/main" val="330431911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8784" y="960765"/>
            <a:ext cx="9067799" cy="4525635"/>
          </a:xfrm>
        </p:spPr>
        <p:txBody>
          <a:bodyPr>
            <a:noAutofit/>
          </a:bodyPr>
          <a:lstStyle/>
          <a:p>
            <a:pPr marL="0" indent="0">
              <a:lnSpc>
                <a:spcPct val="120000"/>
              </a:lnSpc>
              <a:spcBef>
                <a:spcPts val="600"/>
              </a:spcBef>
              <a:spcAft>
                <a:spcPts val="600"/>
              </a:spcAft>
              <a:buNone/>
            </a:pPr>
            <a:r>
              <a:rPr lang="lt-LT" sz="2000" b="1" i="1" dirty="0" smtClean="0">
                <a:solidFill>
                  <a:srgbClr val="00B050"/>
                </a:solidFill>
              </a:rPr>
              <a:t>Kodėl būtina panaudoti ir skleisti rezultatus?</a:t>
            </a:r>
            <a:endParaRPr lang="lt-LT" sz="2000" b="1" dirty="0">
              <a:solidFill>
                <a:srgbClr val="00B050"/>
              </a:solidFill>
            </a:endParaRPr>
          </a:p>
          <a:p>
            <a:pPr marL="0" indent="0">
              <a:lnSpc>
                <a:spcPct val="120000"/>
              </a:lnSpc>
              <a:spcBef>
                <a:spcPts val="600"/>
              </a:spcBef>
              <a:spcAft>
                <a:spcPts val="600"/>
              </a:spcAft>
              <a:buNone/>
            </a:pPr>
            <a:r>
              <a:rPr lang="lt-LT" sz="1600" dirty="0" smtClean="0"/>
              <a:t>Sistemingas rezultatų panaudojimas ir sklaida yra svarbūs siekiant padėti padidinti veiklos poveikį vykdomą projekto metu.</a:t>
            </a:r>
            <a:endParaRPr lang="en-GB" sz="1600" dirty="0" smtClean="0"/>
          </a:p>
          <a:p>
            <a:pPr marL="0" lvl="0" indent="0" fontAlgn="base">
              <a:lnSpc>
                <a:spcPct val="120000"/>
              </a:lnSpc>
              <a:spcBef>
                <a:spcPts val="600"/>
              </a:spcBef>
              <a:buClr>
                <a:srgbClr val="C00000"/>
              </a:buClr>
              <a:buNone/>
            </a:pPr>
            <a:r>
              <a:rPr lang="lt-LT" sz="1600" dirty="0" smtClean="0"/>
              <a:t>Efektyvios sklaidos strategijos </a:t>
            </a:r>
            <a:r>
              <a:rPr lang="lt-LT" sz="1600" b="1" dirty="0" smtClean="0"/>
              <a:t>nauda</a:t>
            </a:r>
            <a:r>
              <a:rPr lang="lt-LT" sz="1600" dirty="0" smtClean="0"/>
              <a:t>:</a:t>
            </a:r>
          </a:p>
          <a:p>
            <a:pPr marL="822325" indent="-285750" fontAlgn="base">
              <a:lnSpc>
                <a:spcPct val="120000"/>
              </a:lnSpc>
              <a:spcBef>
                <a:spcPts val="600"/>
              </a:spcBef>
              <a:buClr>
                <a:srgbClr val="C00000"/>
              </a:buClr>
            </a:pPr>
            <a:r>
              <a:rPr lang="lt-LT" sz="1600" b="1" dirty="0" smtClean="0"/>
              <a:t>Projekto rezultatų tvarumo gerinimas</a:t>
            </a:r>
            <a:r>
              <a:rPr lang="lt-LT" sz="1600" dirty="0" smtClean="0"/>
              <a:t>, atsižvelgiant į vartotojų poreikius</a:t>
            </a:r>
          </a:p>
          <a:p>
            <a:pPr marL="822325" indent="-285750" fontAlgn="base">
              <a:lnSpc>
                <a:spcPct val="120000"/>
              </a:lnSpc>
              <a:spcBef>
                <a:spcPts val="600"/>
              </a:spcBef>
              <a:buClr>
                <a:srgbClr val="C00000"/>
              </a:buClr>
            </a:pPr>
            <a:r>
              <a:rPr lang="lt-LT" sz="1600" dirty="0" smtClean="0"/>
              <a:t>Taupomos lėšos naudojamasi esama padėtimi (</a:t>
            </a:r>
            <a:r>
              <a:rPr lang="lt-LT" sz="1600" b="1" dirty="0" smtClean="0"/>
              <a:t>nereikia išrasti, kas jau išrasta</a:t>
            </a:r>
            <a:r>
              <a:rPr lang="lt-LT" sz="1600" dirty="0" smtClean="0"/>
              <a:t>)</a:t>
            </a:r>
          </a:p>
          <a:p>
            <a:pPr marL="822325" indent="-285750" fontAlgn="base">
              <a:lnSpc>
                <a:spcPct val="120000"/>
              </a:lnSpc>
              <a:spcBef>
                <a:spcPts val="600"/>
              </a:spcBef>
              <a:buClr>
                <a:srgbClr val="C00000"/>
              </a:buClr>
            </a:pPr>
            <a:r>
              <a:rPr lang="lt-LT" sz="1600" b="1" dirty="0" smtClean="0"/>
              <a:t>Rezultatų perkėlimas</a:t>
            </a:r>
            <a:r>
              <a:rPr lang="lt-LT" sz="1600" dirty="0" smtClean="0"/>
              <a:t>, siekiant pertvarkyti sistemas ir praktikas,  taip stiprinant ES finansavimo programas ir projektų poveikį sisteminiu lygiu</a:t>
            </a:r>
          </a:p>
          <a:p>
            <a:pPr marL="822325" indent="-285750" fontAlgn="base">
              <a:lnSpc>
                <a:spcPct val="120000"/>
              </a:lnSpc>
              <a:spcBef>
                <a:spcPts val="600"/>
              </a:spcBef>
              <a:buClr>
                <a:srgbClr val="C00000"/>
              </a:buClr>
            </a:pPr>
            <a:r>
              <a:rPr lang="lt-LT" sz="1600" b="1" dirty="0" smtClean="0"/>
              <a:t>Laiko sutrumpinimas</a:t>
            </a:r>
            <a:r>
              <a:rPr lang="lt-LT" sz="1600" dirty="0" smtClean="0"/>
              <a:t> politikos ir proceso inovacijoms</a:t>
            </a:r>
          </a:p>
          <a:p>
            <a:pPr marL="822325" indent="-285750" fontAlgn="base">
              <a:lnSpc>
                <a:spcPct val="120000"/>
              </a:lnSpc>
              <a:spcBef>
                <a:spcPts val="600"/>
              </a:spcBef>
              <a:buClr>
                <a:srgbClr val="C00000"/>
              </a:buClr>
            </a:pPr>
            <a:r>
              <a:rPr lang="lt-LT" sz="1600" dirty="0" smtClean="0"/>
              <a:t>Politinio proceso stiprėjimas (</a:t>
            </a:r>
            <a:r>
              <a:rPr lang="lt-LT" sz="1600" b="1" dirty="0" smtClean="0"/>
              <a:t>mokymasis bendradarbiaujant, atvirasis koordinavimo metodas</a:t>
            </a:r>
            <a:r>
              <a:rPr lang="lt-LT" sz="1600" dirty="0" smtClean="0"/>
              <a:t>)</a:t>
            </a:r>
            <a:endParaRPr lang="lt-LT" sz="1600" dirty="0"/>
          </a:p>
        </p:txBody>
      </p:sp>
      <p:sp>
        <p:nvSpPr>
          <p:cNvPr id="2" name="Title 1"/>
          <p:cNvSpPr>
            <a:spLocks noGrp="1"/>
          </p:cNvSpPr>
          <p:nvPr>
            <p:ph type="title"/>
          </p:nvPr>
        </p:nvSpPr>
        <p:spPr>
          <a:xfrm>
            <a:off x="0" y="1"/>
            <a:ext cx="9144000" cy="838200"/>
          </a:xfrm>
        </p:spPr>
        <p:txBody>
          <a:bodyPr>
            <a:noAutofit/>
          </a:bodyPr>
          <a:lstStyle/>
          <a:p>
            <a:pPr algn="ctr"/>
            <a:r>
              <a:rPr lang="lt-LT" sz="2400" b="1" dirty="0" smtClean="0">
                <a:solidFill>
                  <a:srgbClr val="00B050"/>
                </a:solidFill>
              </a:rPr>
              <a:t/>
            </a:r>
            <a:br>
              <a:rPr lang="lt-LT" sz="2400" b="1" dirty="0" smtClean="0">
                <a:solidFill>
                  <a:srgbClr val="00B050"/>
                </a:solidFill>
              </a:rPr>
            </a:br>
            <a:r>
              <a:rPr lang="lt-LT" sz="2400" dirty="0" smtClean="0">
                <a:solidFill>
                  <a:srgbClr val="00B050"/>
                </a:solidFill>
              </a:rPr>
              <a:t>Koncepcijos panaudojimas ir sklaida</a:t>
            </a:r>
            <a:endParaRPr lang="lt-LT" sz="2400" dirty="0">
              <a:solidFill>
                <a:srgbClr val="00B050"/>
              </a:solidFill>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94373" y="5818515"/>
            <a:ext cx="2362210" cy="980063"/>
          </a:xfrm>
          <a:prstGeom prst="rect">
            <a:avLst/>
          </a:prstGeom>
        </p:spPr>
      </p:pic>
    </p:spTree>
    <p:extLst>
      <p:ext uri="{BB962C8B-B14F-4D97-AF65-F5344CB8AC3E}">
        <p14:creationId xmlns:p14="http://schemas.microsoft.com/office/powerpoint/2010/main" val="140564482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838200"/>
            <a:ext cx="9067799" cy="3657600"/>
          </a:xfrm>
        </p:spPr>
        <p:txBody>
          <a:bodyPr>
            <a:normAutofit/>
          </a:bodyPr>
          <a:lstStyle/>
          <a:p>
            <a:pPr marL="0" indent="0">
              <a:buNone/>
            </a:pPr>
            <a:endParaRPr lang="en-GB" b="1" i="1" dirty="0" smtClean="0">
              <a:solidFill>
                <a:schemeClr val="accent5">
                  <a:lumMod val="75000"/>
                </a:schemeClr>
              </a:solidFill>
              <a:effectLst>
                <a:outerShdw blurRad="38100" dist="38100" dir="2700000" algn="tl">
                  <a:srgbClr val="000000">
                    <a:alpha val="43137"/>
                  </a:srgbClr>
                </a:outerShdw>
              </a:effectLst>
            </a:endParaRPr>
          </a:p>
          <a:p>
            <a:pPr marL="0" indent="0">
              <a:buNone/>
            </a:pPr>
            <a:endParaRPr lang="en-GB" b="1" i="1" dirty="0" smtClean="0">
              <a:solidFill>
                <a:schemeClr val="accent5">
                  <a:lumMod val="75000"/>
                </a:schemeClr>
              </a:solidFill>
              <a:effectLst>
                <a:outerShdw blurRad="38100" dist="38100" dir="2700000" algn="tl">
                  <a:srgbClr val="000000">
                    <a:alpha val="43137"/>
                  </a:srgbClr>
                </a:outerShdw>
              </a:effectLst>
            </a:endParaRPr>
          </a:p>
          <a:p>
            <a:pPr>
              <a:buClr>
                <a:srgbClr val="C00000"/>
              </a:buClr>
              <a:buFont typeface="Wingdings" pitchFamily="2" charset="2"/>
              <a:buChar char="§"/>
            </a:pPr>
            <a:endParaRPr lang="lt-LT" dirty="0"/>
          </a:p>
        </p:txBody>
      </p:sp>
      <p:sp>
        <p:nvSpPr>
          <p:cNvPr id="2" name="Title 1"/>
          <p:cNvSpPr>
            <a:spLocks noGrp="1"/>
          </p:cNvSpPr>
          <p:nvPr>
            <p:ph type="title"/>
          </p:nvPr>
        </p:nvSpPr>
        <p:spPr>
          <a:xfrm>
            <a:off x="0" y="0"/>
            <a:ext cx="9144000" cy="924475"/>
          </a:xfrm>
        </p:spPr>
        <p:txBody>
          <a:bodyPr>
            <a:normAutofit/>
          </a:bodyPr>
          <a:lstStyle/>
          <a:p>
            <a:r>
              <a:rPr lang="lt-LT" sz="2400" i="1" dirty="0" smtClean="0">
                <a:solidFill>
                  <a:srgbClr val="00B050"/>
                </a:solidFill>
                <a:latin typeface="+mn-lt"/>
                <a:ea typeface="+mn-ea"/>
                <a:cs typeface="+mn-cs"/>
              </a:rPr>
              <a:t/>
            </a:r>
            <a:br>
              <a:rPr lang="lt-LT" sz="2400" i="1" dirty="0" smtClean="0">
                <a:solidFill>
                  <a:srgbClr val="00B050"/>
                </a:solidFill>
                <a:latin typeface="+mn-lt"/>
                <a:ea typeface="+mn-ea"/>
                <a:cs typeface="+mn-cs"/>
              </a:rPr>
            </a:br>
            <a:r>
              <a:rPr lang="lt-LT" sz="2400" i="1" dirty="0" smtClean="0">
                <a:solidFill>
                  <a:srgbClr val="00B050"/>
                </a:solidFill>
                <a:latin typeface="+mn-lt"/>
                <a:ea typeface="+mn-ea"/>
                <a:cs typeface="+mn-cs"/>
              </a:rPr>
              <a:t>Ką reiškia „panaudojimas ir sklaida  projekto rezultatuose“?</a:t>
            </a:r>
            <a:endParaRPr lang="lt-LT" sz="2400" i="1" dirty="0">
              <a:solidFill>
                <a:srgbClr val="00B050"/>
              </a:solidFill>
              <a:latin typeface="+mn-lt"/>
              <a:ea typeface="+mn-ea"/>
              <a:cs typeface="+mn-cs"/>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81790" y="5943600"/>
            <a:ext cx="2362210" cy="980063"/>
          </a:xfrm>
          <a:prstGeom prst="rect">
            <a:avLst/>
          </a:prstGeom>
        </p:spPr>
      </p:pic>
      <p:sp>
        <p:nvSpPr>
          <p:cNvPr id="6" name="Rectangle 5"/>
          <p:cNvSpPr/>
          <p:nvPr/>
        </p:nvSpPr>
        <p:spPr>
          <a:xfrm>
            <a:off x="76200" y="914400"/>
            <a:ext cx="9144000" cy="3693319"/>
          </a:xfrm>
          <a:prstGeom prst="rect">
            <a:avLst/>
          </a:prstGeom>
        </p:spPr>
        <p:txBody>
          <a:bodyPr wrap="square">
            <a:spAutoFit/>
          </a:bodyPr>
          <a:lstStyle/>
          <a:p>
            <a:r>
              <a:rPr lang="lt-LT" sz="2000" dirty="0" smtClean="0"/>
              <a:t>„Rezultatų panaudojimas ir sklaida“- veiklos, kuriomis siekiama užtikrinti, kad MVG programos rezultatai yra tinkamai pripažįstami, pristatomi ir įvairiai įgyvendinami plačiu mastu. Mokymosi visą gyvenimą programos kontekste išskiriami šie skirtumai:</a:t>
            </a:r>
            <a:endParaRPr lang="lt-LT" sz="2000" dirty="0"/>
          </a:p>
          <a:p>
            <a:endParaRPr lang="en-GB" sz="2000" b="1" u="sng" dirty="0" smtClean="0"/>
          </a:p>
          <a:p>
            <a:r>
              <a:rPr lang="lt-LT" sz="2000" dirty="0" smtClean="0"/>
              <a:t>Sklaida</a:t>
            </a:r>
            <a:r>
              <a:rPr lang="lt-LT" sz="2000" dirty="0"/>
              <a:t>: kilęs iš lotyniško žodžio „užsienis“ (</a:t>
            </a:r>
            <a:r>
              <a:rPr lang="lt-LT" sz="2000" dirty="0" err="1"/>
              <a:t>dis</a:t>
            </a:r>
            <a:r>
              <a:rPr lang="lt-LT" sz="2000" dirty="0"/>
              <a:t>) ir „sėti“ (</a:t>
            </a:r>
            <a:r>
              <a:rPr lang="lt-LT" sz="2000" dirty="0" err="1"/>
              <a:t>semin</a:t>
            </a:r>
            <a:r>
              <a:rPr lang="lt-LT" sz="2000" dirty="0"/>
              <a:t>), </a:t>
            </a:r>
            <a:r>
              <a:rPr lang="lt-LT" sz="2000" dirty="0" smtClean="0"/>
              <a:t>skleisti, </a:t>
            </a:r>
            <a:r>
              <a:rPr lang="lt-LT" sz="2000" dirty="0"/>
              <a:t>paprasčiausiai reiškia plačiai išplatinti. Ir tai būtent jūsų projekto rezultatų sklaida: skleisti juos toli ir plačiai. Tai apibrėžiama, kaip suplanuotas </a:t>
            </a:r>
            <a:r>
              <a:rPr lang="lt-LT" sz="2000" dirty="0" smtClean="0"/>
              <a:t>procesas, </a:t>
            </a:r>
            <a:r>
              <a:rPr lang="lt-LT" sz="2000" dirty="0"/>
              <a:t>siekiant teikti informaciją apie projekto rezultatus pagrindiniams veikėjams. </a:t>
            </a:r>
            <a:r>
              <a:rPr lang="lt-LT" sz="2000" dirty="0" smtClean="0"/>
              <a:t>Tai atsiranda, kai projekto rezultatai tampa prieinami.</a:t>
            </a:r>
            <a:endParaRPr lang="lt-LT" sz="2000" dirty="0"/>
          </a:p>
          <a:p>
            <a:endParaRPr lang="lt-LT" sz="1400" dirty="0"/>
          </a:p>
        </p:txBody>
      </p:sp>
      <p:sp>
        <p:nvSpPr>
          <p:cNvPr id="7" name="Rectangle 6"/>
          <p:cNvSpPr/>
          <p:nvPr/>
        </p:nvSpPr>
        <p:spPr>
          <a:xfrm>
            <a:off x="990600" y="4538265"/>
            <a:ext cx="7543800" cy="923330"/>
          </a:xfrm>
          <a:prstGeom prst="rect">
            <a:avLst/>
          </a:prstGeom>
          <a:solidFill>
            <a:srgbClr val="5C8E26"/>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5"/>
          </a:lnRef>
          <a:fillRef idx="3">
            <a:schemeClr val="accent5"/>
          </a:fillRef>
          <a:effectRef idx="2">
            <a:schemeClr val="accent5"/>
          </a:effectRef>
          <a:fontRef idx="minor">
            <a:schemeClr val="lt1"/>
          </a:fontRef>
        </p:style>
        <p:txBody>
          <a:bodyPr wrap="square">
            <a:spAutoFit/>
          </a:bodyPr>
          <a:lstStyle/>
          <a:p>
            <a:pPr algn="ctr"/>
            <a:r>
              <a:rPr lang="lt-LT" i="1" dirty="0" err="1" smtClean="0"/>
              <a:t>Di-XL</a:t>
            </a:r>
            <a:r>
              <a:rPr lang="lt-LT" i="1" dirty="0" smtClean="0"/>
              <a:t> projekte mes norėtume pareklamuoti bibliotekas, kaip vienas svarbiausių veikėjų rezultatų sklaidoje nacionaliniame lygmenyje. </a:t>
            </a:r>
            <a:endParaRPr lang="en-GB" i="1" dirty="0" smtClean="0"/>
          </a:p>
        </p:txBody>
      </p:sp>
    </p:spTree>
    <p:extLst>
      <p:ext uri="{BB962C8B-B14F-4D97-AF65-F5344CB8AC3E}">
        <p14:creationId xmlns:p14="http://schemas.microsoft.com/office/powerpoint/2010/main" val="8698092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838200"/>
            <a:ext cx="9067799" cy="3657600"/>
          </a:xfrm>
        </p:spPr>
        <p:txBody>
          <a:bodyPr>
            <a:noAutofit/>
          </a:bodyPr>
          <a:lstStyle/>
          <a:p>
            <a:pPr marL="109728" indent="0">
              <a:lnSpc>
                <a:spcPct val="120000"/>
              </a:lnSpc>
              <a:spcBef>
                <a:spcPts val="600"/>
              </a:spcBef>
              <a:spcAft>
                <a:spcPts val="600"/>
              </a:spcAft>
              <a:buNone/>
            </a:pPr>
            <a:r>
              <a:rPr lang="lt-LT" sz="1600" dirty="0" smtClean="0"/>
              <a:t>Panaudojimas susideda iš „integravimo“ ir „dauginimo“. „Integravimas“ yra suplanuotas procesas sėkmingų projekto rezultatų perkėlimo atitinkamiems sprendimų priėmėjams vietinėse, regioninėse, nacionalinėse ar Europinėse sistemose. Dauginimas yra suplanuotas procesas, įtikinant galutinius vartotojus įsisavinti ir/ar pritaikyti projekto rezultatus.</a:t>
            </a:r>
            <a:endParaRPr lang="lt-LT" sz="1600" dirty="0"/>
          </a:p>
          <a:p>
            <a:pPr marL="109728" indent="0">
              <a:lnSpc>
                <a:spcPct val="120000"/>
              </a:lnSpc>
              <a:spcBef>
                <a:spcPts val="0"/>
              </a:spcBef>
              <a:buNone/>
            </a:pPr>
            <a:r>
              <a:rPr lang="lt-LT" sz="1600" i="1" dirty="0" smtClean="0"/>
              <a:t>Panaudojimas yra pagrindinė projekto partnerių užduotis, tačiau bibliotekos  galėtų tapti taip pat vertingu partneriu panaudojimo etape.</a:t>
            </a:r>
          </a:p>
          <a:p>
            <a:pPr marL="109728" lvl="0" indent="0" fontAlgn="base">
              <a:lnSpc>
                <a:spcPct val="120000"/>
              </a:lnSpc>
              <a:spcBef>
                <a:spcPts val="0"/>
              </a:spcBef>
              <a:buClr>
                <a:srgbClr val="C00000"/>
              </a:buClr>
              <a:buSzPct val="100000"/>
              <a:buNone/>
            </a:pPr>
            <a:endParaRPr lang="lt-LT" sz="1600" dirty="0" smtClean="0"/>
          </a:p>
          <a:p>
            <a:pPr marL="109728" lvl="0" indent="0" fontAlgn="base">
              <a:lnSpc>
                <a:spcPct val="120000"/>
              </a:lnSpc>
              <a:spcBef>
                <a:spcPts val="0"/>
              </a:spcBef>
              <a:spcAft>
                <a:spcPts val="600"/>
              </a:spcAft>
              <a:buClr>
                <a:srgbClr val="C00000"/>
              </a:buClr>
              <a:buSzPct val="100000"/>
              <a:buNone/>
            </a:pPr>
            <a:r>
              <a:rPr lang="lt-LT" sz="1600" dirty="0" smtClean="0"/>
              <a:t>„Sklaida“ ir „panaudojimas“ yra atskiros, bet tarpusavyje glaudžiai susijusios tarpusavyje sąvokos. Sėkmingų rezultatų panaudojimo raktai yra:</a:t>
            </a:r>
          </a:p>
          <a:p>
            <a:pPr lvl="0" fontAlgn="base">
              <a:lnSpc>
                <a:spcPct val="120000"/>
              </a:lnSpc>
              <a:spcBef>
                <a:spcPts val="0"/>
              </a:spcBef>
              <a:buClr>
                <a:srgbClr val="C00000"/>
              </a:buClr>
              <a:buSzPct val="100000"/>
              <a:buFont typeface="Wingdings" panose="05000000000000000000" pitchFamily="2" charset="2"/>
              <a:buChar char="ü"/>
            </a:pPr>
            <a:r>
              <a:rPr lang="lt-LT" sz="1600" dirty="0" smtClean="0"/>
              <a:t>Kurti aktualius projektų rezultatus,  kurie tenkintų tiekėjų, politikos formuotojų ir galiausiai visuomenės plačiąja prasme poreikius;</a:t>
            </a:r>
          </a:p>
          <a:p>
            <a:pPr lvl="0" fontAlgn="base">
              <a:lnSpc>
                <a:spcPct val="120000"/>
              </a:lnSpc>
              <a:spcBef>
                <a:spcPts val="0"/>
              </a:spcBef>
              <a:buClr>
                <a:srgbClr val="C00000"/>
              </a:buClr>
              <a:buSzPct val="100000"/>
              <a:buFont typeface="Wingdings" panose="05000000000000000000" pitchFamily="2" charset="2"/>
              <a:buChar char="ü"/>
            </a:pPr>
            <a:r>
              <a:rPr lang="lt-LT" sz="1600" dirty="0" smtClean="0"/>
              <a:t>Užtikrinti, veiksmingai skleidžiant, kad šie rezultatai pasiektų teisingas tikslines auditorijas tokiu formatu ir laiku, kurie leistų jiems iš jų gauti naudos.</a:t>
            </a:r>
          </a:p>
        </p:txBody>
      </p:sp>
      <p:sp>
        <p:nvSpPr>
          <p:cNvPr id="2" name="Title 1"/>
          <p:cNvSpPr>
            <a:spLocks noGrp="1"/>
          </p:cNvSpPr>
          <p:nvPr>
            <p:ph type="title"/>
          </p:nvPr>
        </p:nvSpPr>
        <p:spPr>
          <a:xfrm>
            <a:off x="0" y="1"/>
            <a:ext cx="9144000" cy="914400"/>
          </a:xfrm>
        </p:spPr>
        <p:txBody>
          <a:bodyPr>
            <a:normAutofit/>
          </a:bodyPr>
          <a:lstStyle/>
          <a:p>
            <a:pPr algn="ctr"/>
            <a:r>
              <a:rPr lang="lt-LT" sz="1500" i="1" dirty="0" smtClean="0">
                <a:solidFill>
                  <a:srgbClr val="00B050"/>
                </a:solidFill>
                <a:latin typeface="+mn-lt"/>
                <a:ea typeface="+mn-ea"/>
                <a:cs typeface="+mn-cs"/>
              </a:rPr>
              <a:t/>
            </a:r>
            <a:br>
              <a:rPr lang="lt-LT" sz="1500" i="1" dirty="0" smtClean="0">
                <a:solidFill>
                  <a:srgbClr val="00B050"/>
                </a:solidFill>
                <a:latin typeface="+mn-lt"/>
                <a:ea typeface="+mn-ea"/>
                <a:cs typeface="+mn-cs"/>
              </a:rPr>
            </a:br>
            <a:r>
              <a:rPr lang="lt-LT" sz="2400" i="1" dirty="0" smtClean="0">
                <a:solidFill>
                  <a:srgbClr val="00B050"/>
                </a:solidFill>
                <a:latin typeface="+mn-lt"/>
                <a:ea typeface="+mn-ea"/>
                <a:cs typeface="+mn-cs"/>
              </a:rPr>
              <a:t>Panaudojimas= integravimas ir dauginimas</a:t>
            </a:r>
            <a:endParaRPr lang="lt-LT" sz="2400" i="1" dirty="0">
              <a:solidFill>
                <a:srgbClr val="00B050"/>
              </a:solidFill>
              <a:latin typeface="+mn-lt"/>
              <a:ea typeface="+mn-ea"/>
              <a:cs typeface="+mn-cs"/>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81790" y="5943600"/>
            <a:ext cx="2362210" cy="980063"/>
          </a:xfrm>
          <a:prstGeom prst="rect">
            <a:avLst/>
          </a:prstGeom>
        </p:spPr>
      </p:pic>
      <p:sp>
        <p:nvSpPr>
          <p:cNvPr id="7" name="Rectangle 6"/>
          <p:cNvSpPr/>
          <p:nvPr/>
        </p:nvSpPr>
        <p:spPr>
          <a:xfrm>
            <a:off x="1143000" y="5257800"/>
            <a:ext cx="7543800" cy="615553"/>
          </a:xfrm>
          <a:prstGeom prst="rect">
            <a:avLst/>
          </a:prstGeom>
          <a:solidFill>
            <a:srgbClr val="5C8E26"/>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5"/>
          </a:lnRef>
          <a:fillRef idx="3">
            <a:schemeClr val="accent5"/>
          </a:fillRef>
          <a:effectRef idx="2">
            <a:schemeClr val="accent5"/>
          </a:effectRef>
          <a:fontRef idx="minor">
            <a:schemeClr val="lt1"/>
          </a:fontRef>
        </p:style>
        <p:txBody>
          <a:bodyPr wrap="square">
            <a:spAutoFit/>
          </a:bodyPr>
          <a:lstStyle/>
          <a:p>
            <a:pPr algn="ctr"/>
            <a:r>
              <a:rPr lang="lt-LT" i="1" dirty="0" smtClean="0"/>
              <a:t> </a:t>
            </a:r>
            <a:r>
              <a:rPr lang="lt-LT" sz="1600" i="1" dirty="0" err="1" smtClean="0"/>
              <a:t>Di-XL</a:t>
            </a:r>
            <a:r>
              <a:rPr lang="lt-LT" sz="1600" i="1" dirty="0" smtClean="0"/>
              <a:t> projekte partneriai dirba kurdami metodiką, leisiančią bibliotekoms tapti pagrindiniais sklaidos ir panaudojimo veikėjais.</a:t>
            </a:r>
            <a:endParaRPr lang="lt-LT" sz="1600" dirty="0"/>
          </a:p>
        </p:txBody>
      </p:sp>
    </p:spTree>
    <p:extLst>
      <p:ext uri="{BB962C8B-B14F-4D97-AF65-F5344CB8AC3E}">
        <p14:creationId xmlns:p14="http://schemas.microsoft.com/office/powerpoint/2010/main" val="140127967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1" y="76200"/>
            <a:ext cx="9067799" cy="4191000"/>
          </a:xfrm>
        </p:spPr>
        <p:txBody>
          <a:bodyPr>
            <a:normAutofit/>
          </a:bodyPr>
          <a:lstStyle/>
          <a:p>
            <a:pPr marL="109728" indent="0">
              <a:lnSpc>
                <a:spcPct val="120000"/>
              </a:lnSpc>
              <a:spcBef>
                <a:spcPts val="600"/>
              </a:spcBef>
              <a:spcAft>
                <a:spcPts val="600"/>
              </a:spcAft>
              <a:buNone/>
            </a:pPr>
            <a:r>
              <a:rPr lang="lt-LT" sz="2000" dirty="0" smtClean="0"/>
              <a:t>Sklaidos priemonių rinkinys yra didelis. Mechanizmai, kuriais gali plisti projekto rezultatai yra labai daug.</a:t>
            </a:r>
          </a:p>
          <a:p>
            <a:pPr marL="109728" indent="0">
              <a:lnSpc>
                <a:spcPct val="120000"/>
              </a:lnSpc>
              <a:spcBef>
                <a:spcPts val="600"/>
              </a:spcBef>
              <a:spcAft>
                <a:spcPts val="600"/>
              </a:spcAft>
              <a:buNone/>
            </a:pPr>
            <a:r>
              <a:rPr lang="lt-LT" sz="2000" dirty="0" smtClean="0"/>
              <a:t>Populiariausi yra </a:t>
            </a:r>
            <a:r>
              <a:rPr lang="lt-LT" sz="2000" b="1" dirty="0" smtClean="0"/>
              <a:t>spausdintos medžiagos</a:t>
            </a:r>
            <a:r>
              <a:rPr lang="lt-LT" sz="2000" dirty="0" smtClean="0"/>
              <a:t>,</a:t>
            </a:r>
            <a:r>
              <a:rPr lang="lt-LT" sz="2000" b="1" dirty="0" smtClean="0"/>
              <a:t> DVD </a:t>
            </a:r>
            <a:r>
              <a:rPr lang="lt-LT" sz="2000" dirty="0" smtClean="0"/>
              <a:t>ir </a:t>
            </a:r>
            <a:r>
              <a:rPr lang="lt-LT" sz="2000" b="1" dirty="0" smtClean="0"/>
              <a:t>internetiniai tinklapiai.</a:t>
            </a:r>
            <a:endParaRPr lang="lt-LT" sz="2000" b="1" dirty="0"/>
          </a:p>
          <a:p>
            <a:pPr marL="109728" indent="0">
              <a:lnSpc>
                <a:spcPct val="120000"/>
              </a:lnSpc>
              <a:spcBef>
                <a:spcPts val="600"/>
              </a:spcBef>
              <a:spcAft>
                <a:spcPts val="600"/>
              </a:spcAft>
              <a:buNone/>
            </a:pPr>
            <a:r>
              <a:rPr lang="lt-LT" sz="2000" b="1" dirty="0" smtClean="0"/>
              <a:t>Spausdinti leidiniai </a:t>
            </a:r>
            <a:r>
              <a:rPr lang="lt-LT" sz="2000" dirty="0" smtClean="0"/>
              <a:t>ir </a:t>
            </a:r>
            <a:r>
              <a:rPr lang="lt-LT" sz="2000" b="1" dirty="0" smtClean="0"/>
              <a:t>DVD</a:t>
            </a:r>
            <a:r>
              <a:rPr lang="lt-LT" sz="2000" dirty="0" smtClean="0"/>
              <a:t> yra populiarūs sklaidos įrankiai. Dauguma projekto vadovų turi elektroninį </a:t>
            </a:r>
            <a:r>
              <a:rPr lang="lt-LT" sz="2000" b="1" dirty="0" smtClean="0"/>
              <a:t>pašto adresų sąrašą- </a:t>
            </a:r>
            <a:r>
              <a:rPr lang="lt-LT" sz="2000" dirty="0" smtClean="0"/>
              <a:t>spausdintiems ir elektroniniams pranešimams- tų asmenų, kurie domisi projektais, </a:t>
            </a:r>
            <a:r>
              <a:rPr lang="lt-LT" sz="2000" dirty="0" err="1" smtClean="0"/>
              <a:t>pvz</a:t>
            </a:r>
            <a:r>
              <a:rPr lang="lt-LT" sz="2000" dirty="0" smtClean="0"/>
              <a:t>: politikos formuotojų, pilietinių organizacijų, sektorinių institucijų, švietimo įstaigų, mokslininkų ir studentų.</a:t>
            </a:r>
            <a:endParaRPr lang="en-GB" sz="2000" b="1" i="1" dirty="0" smtClean="0">
              <a:solidFill>
                <a:schemeClr val="accent5">
                  <a:lumMod val="75000"/>
                </a:schemeClr>
              </a:solidFill>
              <a:effectLst>
                <a:outerShdw blurRad="38100" dist="38100" dir="2700000" algn="tl">
                  <a:srgbClr val="000000">
                    <a:alpha val="43137"/>
                  </a:srgbClr>
                </a:outerShdw>
              </a:effectLst>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81790" y="5943600"/>
            <a:ext cx="2362210" cy="980063"/>
          </a:xfrm>
          <a:prstGeom prst="rect">
            <a:avLst/>
          </a:prstGeom>
        </p:spPr>
      </p:pic>
      <p:sp>
        <p:nvSpPr>
          <p:cNvPr id="7" name="Rectangle 6"/>
          <p:cNvSpPr/>
          <p:nvPr/>
        </p:nvSpPr>
        <p:spPr>
          <a:xfrm>
            <a:off x="457200" y="4191000"/>
            <a:ext cx="8382000" cy="830997"/>
          </a:xfrm>
          <a:prstGeom prst="rect">
            <a:avLst/>
          </a:prstGeom>
          <a:solidFill>
            <a:srgbClr val="5C8E26"/>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5"/>
          </a:lnRef>
          <a:fillRef idx="3">
            <a:schemeClr val="accent5"/>
          </a:fillRef>
          <a:effectRef idx="2">
            <a:schemeClr val="accent5"/>
          </a:effectRef>
          <a:fontRef idx="minor">
            <a:schemeClr val="lt1"/>
          </a:fontRef>
        </p:style>
        <p:txBody>
          <a:bodyPr wrap="square">
            <a:spAutoFit/>
          </a:bodyPr>
          <a:lstStyle/>
          <a:p>
            <a:pPr algn="ctr"/>
            <a:r>
              <a:rPr lang="lt-LT" sz="1600" dirty="0" err="1" smtClean="0"/>
              <a:t>Di-XL</a:t>
            </a:r>
            <a:r>
              <a:rPr lang="lt-LT" sz="1600" dirty="0" smtClean="0"/>
              <a:t> projekte mes bandome surasti būdą, leisiantį padaryti spaudinius ir DVD lengviau prieinamus bibliotekų vartotojams. Šiuo atveju suteikdami spausdintai medžiagai ir DVD ISBN numerį. </a:t>
            </a:r>
            <a:endParaRPr lang="lt-LT" sz="1600" dirty="0"/>
          </a:p>
        </p:txBody>
      </p:sp>
    </p:spTree>
    <p:extLst>
      <p:ext uri="{BB962C8B-B14F-4D97-AF65-F5344CB8AC3E}">
        <p14:creationId xmlns:p14="http://schemas.microsoft.com/office/powerpoint/2010/main" val="394931909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340" y="381000"/>
            <a:ext cx="9067799" cy="3657600"/>
          </a:xfrm>
        </p:spPr>
        <p:txBody>
          <a:bodyPr>
            <a:normAutofit lnSpcReduction="10000"/>
          </a:bodyPr>
          <a:lstStyle/>
          <a:p>
            <a:pPr marL="109728" indent="0">
              <a:lnSpc>
                <a:spcPct val="120000"/>
              </a:lnSpc>
              <a:spcBef>
                <a:spcPts val="1200"/>
              </a:spcBef>
              <a:spcAft>
                <a:spcPts val="600"/>
              </a:spcAft>
              <a:buNone/>
            </a:pPr>
            <a:r>
              <a:rPr lang="lt-LT" sz="2000" dirty="0" smtClean="0"/>
              <a:t>Projektų </a:t>
            </a:r>
            <a:r>
              <a:rPr lang="lt-LT" sz="2000" b="1" dirty="0" smtClean="0"/>
              <a:t>internetiniai tinklapiai </a:t>
            </a:r>
            <a:r>
              <a:rPr lang="lt-LT" sz="2000" dirty="0" smtClean="0"/>
              <a:t>yra galingi įrankiai, norint pasiekti tikslinę auditoriją ir reklamuoti savo projektus. Projektų vadovai naudoja savo tinklapius pateikiant </a:t>
            </a:r>
            <a:r>
              <a:rPr lang="lt-LT" sz="2000" b="1" dirty="0" smtClean="0"/>
              <a:t>informaciją</a:t>
            </a:r>
            <a:r>
              <a:rPr lang="lt-LT" sz="2000" dirty="0" smtClean="0"/>
              <a:t> apie projektus bei veiklų </a:t>
            </a:r>
            <a:r>
              <a:rPr lang="lt-LT" sz="2000" b="1" dirty="0" smtClean="0"/>
              <a:t>naujienas</a:t>
            </a:r>
            <a:r>
              <a:rPr lang="lt-LT" sz="2000" dirty="0" smtClean="0"/>
              <a:t> ir </a:t>
            </a:r>
            <a:r>
              <a:rPr lang="lt-LT" sz="2000" b="1" dirty="0" smtClean="0"/>
              <a:t>rezultatus</a:t>
            </a:r>
            <a:r>
              <a:rPr lang="lt-LT" sz="2000" dirty="0" smtClean="0"/>
              <a:t>.</a:t>
            </a:r>
            <a:endParaRPr lang="lt-LT" sz="2000" dirty="0"/>
          </a:p>
          <a:p>
            <a:pPr marL="109728" indent="0">
              <a:lnSpc>
                <a:spcPct val="120000"/>
              </a:lnSpc>
              <a:spcBef>
                <a:spcPts val="1200"/>
              </a:spcBef>
              <a:spcAft>
                <a:spcPts val="600"/>
              </a:spcAft>
              <a:buNone/>
            </a:pPr>
            <a:r>
              <a:rPr lang="lt-LT" sz="2000" dirty="0" smtClean="0">
                <a:solidFill>
                  <a:srgbClr val="00B050"/>
                </a:solidFill>
              </a:rPr>
              <a:t>Kibernetinėje erdvėje yra milijardai tinklapių, todėl vienas iš pagrindinių iššūkių projekto rezultatų yra užtikrinti, kad tinklapiuose lankosi tikslinė auditorija. Tai reiškia, kad nors tinklapiai yra sklaidos įrankiai, neužtenka tik paprastai juos įkelti į internetą, bet juos reikia ir aktyviai reklamuoti ir viešinti.</a:t>
            </a:r>
          </a:p>
          <a:p>
            <a:pPr marL="109728" indent="0">
              <a:lnSpc>
                <a:spcPct val="120000"/>
              </a:lnSpc>
              <a:spcBef>
                <a:spcPts val="1200"/>
              </a:spcBef>
              <a:spcAft>
                <a:spcPts val="600"/>
              </a:spcAft>
              <a:buNone/>
            </a:pPr>
            <a:endParaRPr lang="lt-LT" sz="1800" dirty="0">
              <a:solidFill>
                <a:srgbClr val="00B050"/>
              </a:solidFill>
            </a:endParaRPr>
          </a:p>
          <a:p>
            <a:pPr marL="0" indent="0">
              <a:buNone/>
            </a:pPr>
            <a:endParaRPr lang="en-GB" b="1" i="1" dirty="0" smtClean="0">
              <a:solidFill>
                <a:schemeClr val="accent5">
                  <a:lumMod val="75000"/>
                </a:schemeClr>
              </a:solidFill>
              <a:effectLst>
                <a:outerShdw blurRad="38100" dist="38100" dir="2700000" algn="tl">
                  <a:srgbClr val="000000">
                    <a:alpha val="43137"/>
                  </a:srgbClr>
                </a:outerShdw>
              </a:effectLst>
            </a:endParaRPr>
          </a:p>
          <a:p>
            <a:pPr>
              <a:buClr>
                <a:srgbClr val="C00000"/>
              </a:buClr>
              <a:buFont typeface="Wingdings" pitchFamily="2" charset="2"/>
              <a:buChar char="§"/>
            </a:pPr>
            <a:endParaRPr lang="lt-LT"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81790" y="5943600"/>
            <a:ext cx="2362210" cy="980063"/>
          </a:xfrm>
          <a:prstGeom prst="rect">
            <a:avLst/>
          </a:prstGeom>
        </p:spPr>
      </p:pic>
      <p:sp>
        <p:nvSpPr>
          <p:cNvPr id="7" name="Rectangle 6"/>
          <p:cNvSpPr/>
          <p:nvPr/>
        </p:nvSpPr>
        <p:spPr>
          <a:xfrm>
            <a:off x="422508" y="4038600"/>
            <a:ext cx="8534400" cy="1077218"/>
          </a:xfrm>
          <a:prstGeom prst="rect">
            <a:avLst/>
          </a:prstGeom>
          <a:solidFill>
            <a:srgbClr val="5C8E26"/>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5"/>
          </a:lnRef>
          <a:fillRef idx="3">
            <a:schemeClr val="accent5"/>
          </a:fillRef>
          <a:effectRef idx="2">
            <a:schemeClr val="accent5"/>
          </a:effectRef>
          <a:fontRef idx="minor">
            <a:schemeClr val="lt1"/>
          </a:fontRef>
        </p:style>
        <p:txBody>
          <a:bodyPr wrap="square">
            <a:spAutoFit/>
          </a:bodyPr>
          <a:lstStyle/>
          <a:p>
            <a:pPr algn="ctr"/>
            <a:r>
              <a:rPr lang="lt-LT" sz="1600" dirty="0" err="1" smtClean="0"/>
              <a:t>Di-XL</a:t>
            </a:r>
            <a:r>
              <a:rPr lang="lt-LT" sz="1600" dirty="0" smtClean="0"/>
              <a:t> projekte mes siūlome reklamuoti projektų tinklapius per bibliotekas, sukuriant antraštes su duomenų bazėmis, apie MVG programos projektų pavadinimus ir jų pasiekiamus tinklapius, kurie būtų prieinami pirmiausiai per bibliotekos tinklapius.</a:t>
            </a:r>
            <a:endParaRPr lang="lt-LT" sz="1600" dirty="0"/>
          </a:p>
        </p:txBody>
      </p:sp>
    </p:spTree>
    <p:extLst>
      <p:ext uri="{BB962C8B-B14F-4D97-AF65-F5344CB8AC3E}">
        <p14:creationId xmlns:p14="http://schemas.microsoft.com/office/powerpoint/2010/main" val="18694374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04800"/>
            <a:ext cx="9144000" cy="924475"/>
          </a:xfrm>
        </p:spPr>
        <p:txBody>
          <a:bodyPr>
            <a:noAutofit/>
          </a:bodyPr>
          <a:lstStyle/>
          <a:p>
            <a:pPr algn="ctr"/>
            <a:r>
              <a:rPr lang="lt-LT" sz="2400" dirty="0">
                <a:solidFill>
                  <a:srgbClr val="0070C0"/>
                </a:solidFill>
                <a:effectLst/>
              </a:rPr>
              <a:t>Virtualus sklaidos įrankis– </a:t>
            </a:r>
            <a:br>
              <a:rPr lang="lt-LT" sz="2400" dirty="0">
                <a:solidFill>
                  <a:srgbClr val="0070C0"/>
                </a:solidFill>
                <a:effectLst/>
              </a:rPr>
            </a:br>
            <a:r>
              <a:rPr lang="lt-LT" sz="2400" dirty="0">
                <a:solidFill>
                  <a:srgbClr val="0070C0"/>
                </a:solidFill>
                <a:effectLst/>
              </a:rPr>
              <a:t>Mokymosi visą gyvenimą projektų tinklapių reklamavimas per reklamines antraštes bibliotekų tinklapiuose </a:t>
            </a:r>
          </a:p>
        </p:txBody>
      </p:sp>
      <p:pic>
        <p:nvPicPr>
          <p:cNvPr id="7170"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81000" y="1524000"/>
            <a:ext cx="8229600" cy="42696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1814612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999</TotalTime>
  <Words>964</Words>
  <Application>Microsoft Office PowerPoint</Application>
  <PresentationFormat>On-screen Show (4:3)</PresentationFormat>
  <Paragraphs>76</Paragraphs>
  <Slides>12</Slides>
  <Notes>10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Concourse</vt:lpstr>
      <vt:lpstr>Europos Sąjungos mokymosi visą gyvenimą programa, KA4 projektas  Sklaida ir panaudojimas per bibliotekas- sėkmingi ir tvarūs Mokymosi visą gyvenimą programos rezultatai    2012 lapkritis - 2014 spalis</vt:lpstr>
      <vt:lpstr>Informacija apie mokymosi visą gyvenimą programą  2007-2013</vt:lpstr>
      <vt:lpstr> Paprogramių programų sektorius MVG programoje</vt:lpstr>
      <vt:lpstr>Skersinės programos Mokymosi visą gyvenimą programoje</vt:lpstr>
      <vt:lpstr> MVG programos kitos programos </vt:lpstr>
      <vt:lpstr> Pagrindiniai įgyvendinimo etapai MVG projekte</vt:lpstr>
      <vt:lpstr> Koncepcijos panaudojimas ir sklaida</vt:lpstr>
      <vt:lpstr> Ką reiškia „panaudojimas ir sklaida  projekto rezultatuose“?</vt:lpstr>
      <vt:lpstr> Panaudojimas= integravimas ir dauginimas</vt:lpstr>
      <vt:lpstr>PowerPoint Presentation</vt:lpstr>
      <vt:lpstr>PowerPoint Presentation</vt:lpstr>
      <vt:lpstr>Virtualus sklaidos įrankis–  Mokymosi visą gyvenimą projektų tinklapių reklamavimas per reklamines antraštes bibliotekų tinklapiuose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Dell</dc:creator>
  <cp:lastModifiedBy>Audronė Kisielienė</cp:lastModifiedBy>
  <cp:revision>88</cp:revision>
  <cp:lastPrinted>2014-03-19T09:42:31Z</cp:lastPrinted>
  <dcterms:created xsi:type="dcterms:W3CDTF">2013-02-19T08:55:37Z</dcterms:created>
  <dcterms:modified xsi:type="dcterms:W3CDTF">2014-03-19T11:14:23Z</dcterms:modified>
</cp:coreProperties>
</file>